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1.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12.xml" ContentType="application/vnd.openxmlformats-officedocument.drawingml.chart+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13.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82.xml" ContentType="application/vnd.openxmlformats-officedocument.presentationml.notesSlide+xml"/>
  <Override PartName="/ppt/charts/chart14.xml" ContentType="application/vnd.openxmlformats-officedocument.drawingml.chart+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4.xml" ContentType="application/vnd.openxmlformats-officedocument.themeOverride+xml"/>
  <Override PartName="/ppt/notesSlides/notesSlide88.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5.xml" ContentType="application/vnd.openxmlformats-officedocument.themeOverride+xml"/>
  <Override PartName="/ppt/notesSlides/notesSlide89.xml" ContentType="application/vnd.openxmlformats-officedocument.presentationml.notesSl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6.xml" ContentType="application/vnd.openxmlformats-officedocument.themeOverride+xml"/>
  <Override PartName="/ppt/notesSlides/notesSlide90.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7.xml" ContentType="application/vnd.openxmlformats-officedocument.themeOverride+xml"/>
  <Override PartName="/ppt/notesSlides/notesSlide91.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8.xml" ContentType="application/vnd.openxmlformats-officedocument.themeOverride+xml"/>
  <Override PartName="/ppt/notesSlides/notesSlide92.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9.xml" ContentType="application/vnd.openxmlformats-officedocument.themeOverride+xml"/>
  <Override PartName="/ppt/notesSlides/notesSlide93.xml" ContentType="application/vnd.openxmlformats-officedocument.presentationml.notesSlide+xml"/>
  <Override PartName="/ppt/charts/chart2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2.xml" ContentType="application/vnd.openxmlformats-officedocument.drawingml.chart+xml"/>
  <Override PartName="/ppt/charts/style19.xml" ContentType="application/vnd.ms-office.chartstyle+xml"/>
  <Override PartName="/ppt/charts/colors19.xml" ContentType="application/vnd.ms-office.chartcolorstyle+xml"/>
  <Override PartName="/ppt/drawings/drawing1.xml" ContentType="application/vnd.openxmlformats-officedocument.drawingml.chartshapes+xml"/>
  <Override PartName="/ppt/notesSlides/notesSlide94.xml" ContentType="application/vnd.openxmlformats-officedocument.presentationml.notesSlide+xml"/>
  <Override PartName="/ppt/charts/chart23.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5.xml" ContentType="application/vnd.openxmlformats-officedocument.presentationml.notesSlide+xml"/>
  <Override PartName="/ppt/charts/chart24.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6.xml" ContentType="application/vnd.openxmlformats-officedocument.presentationml.notesSlide+xml"/>
  <Override PartName="/ppt/charts/chart2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7.xml" ContentType="application/vnd.openxmlformats-officedocument.presentationml.notesSlide+xml"/>
  <Override PartName="/ppt/charts/chart26.xml" ContentType="application/vnd.openxmlformats-officedocument.drawingml.chart+xml"/>
  <Override PartName="/ppt/notesSlides/notesSlide98.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9.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100.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1.xml" ContentType="application/vnd.openxmlformats-officedocument.presentationml.notesSlide+xml"/>
  <Override PartName="/ppt/charts/chart30.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2.xml" ContentType="application/vnd.openxmlformats-officedocument.presentationml.notesSlide+xml"/>
  <Override PartName="/ppt/charts/chart31.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103.xml" ContentType="application/vnd.openxmlformats-officedocument.presentationml.notesSlide+xml"/>
  <Override PartName="/ppt/charts/chart32.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4.xml" ContentType="application/vnd.openxmlformats-officedocument.presentationml.notesSlide+xml"/>
  <Override PartName="/ppt/charts/chart33.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105.xml" ContentType="application/vnd.openxmlformats-officedocument.presentationml.notesSlide+xml"/>
  <Override PartName="/ppt/charts/chart34.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6.xml" ContentType="application/vnd.openxmlformats-officedocument.presentationml.notesSlide+xml"/>
  <Override PartName="/ppt/charts/chart35.xml" ContentType="application/vnd.openxmlformats-officedocument.drawingml.chart+xml"/>
  <Override PartName="/ppt/notesSlides/notesSlide107.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108.xml" ContentType="application/vnd.openxmlformats-officedocument.presentationml.notesSlid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109.xml" ContentType="application/vnd.openxmlformats-officedocument.presentationml.notesSlid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10.xml" ContentType="application/vnd.openxmlformats-officedocument.presentationml.notesSlide+xml"/>
  <Override PartName="/ppt/charts/chart41.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2.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11.xml" ContentType="application/vnd.openxmlformats-officedocument.presentationml.notesSlide+xml"/>
  <Override PartName="/ppt/charts/chart43.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4.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5.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12.xml" ContentType="application/vnd.openxmlformats-officedocument.presentationml.notesSlide+xml"/>
  <Override PartName="/ppt/charts/chart46.xml" ContentType="application/vnd.openxmlformats-officedocument.drawingml.chart+xml"/>
  <Override PartName="/ppt/drawings/drawing2.xml" ContentType="application/vnd.openxmlformats-officedocument.drawingml.chartshapes+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13.xml" ContentType="application/vnd.openxmlformats-officedocument.presentationml.notesSlide+xml"/>
  <Override PartName="/ppt/charts/chart51.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114.xml" ContentType="application/vnd.openxmlformats-officedocument.presentationml.notesSlide+xml"/>
  <Override PartName="/ppt/charts/chart52.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15.xml" ContentType="application/vnd.openxmlformats-officedocument.presentationml.notesSlide+xml"/>
  <Override PartName="/ppt/charts/chart53.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16.xml" ContentType="application/vnd.openxmlformats-officedocument.presentationml.notesSlide+xml"/>
  <Override PartName="/ppt/charts/chart54.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117.xml" ContentType="application/vnd.openxmlformats-officedocument.presentationml.notesSlide+xml"/>
  <Override PartName="/ppt/charts/chart55.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6.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charts/chart57.xml" ContentType="application/vnd.openxmlformats-officedocument.drawingml.chart+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charts/chart58.xml" ContentType="application/vnd.openxmlformats-officedocument.drawingml.chart+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drawings/drawing3.xml" ContentType="application/vnd.openxmlformats-officedocument.drawingml.chartshapes+xml"/>
  <Override PartName="/ppt/notesSlides/notesSlide154.xml" ContentType="application/vnd.openxmlformats-officedocument.presentationml.notesSlide+xml"/>
  <Override PartName="/ppt/charts/chart61.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155.xml" ContentType="application/vnd.openxmlformats-officedocument.presentationml.notesSlide+xml"/>
  <Override PartName="/ppt/charts/chart62.xml" ContentType="application/vnd.openxmlformats-officedocument.drawingml.chart+xml"/>
  <Override PartName="/ppt/charts/style54.xml" ContentType="application/vnd.ms-office.chartstyle+xml"/>
  <Override PartName="/ppt/charts/colors54.xml" ContentType="application/vnd.ms-office.chartcolorstyle+xml"/>
  <Override PartName="/ppt/drawings/drawing4.xml" ContentType="application/vnd.openxmlformats-officedocument.drawingml.chartshapes+xml"/>
  <Override PartName="/ppt/charts/chart63.xml" ContentType="application/vnd.openxmlformats-officedocument.drawingml.chart+xml"/>
  <Override PartName="/ppt/charts/style55.xml" ContentType="application/vnd.ms-office.chartstyle+xml"/>
  <Override PartName="/ppt/charts/colors55.xml" ContentType="application/vnd.ms-office.chartcolorstyle+xml"/>
  <Override PartName="/ppt/drawings/drawing5.xml" ContentType="application/vnd.openxmlformats-officedocument.drawingml.chartshapes+xml"/>
  <Override PartName="/ppt/charts/chart64.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5.xml" ContentType="application/vnd.openxmlformats-officedocument.drawingml.chart+xml"/>
  <Override PartName="/ppt/charts/style57.xml" ContentType="application/vnd.ms-office.chartstyle+xml"/>
  <Override PartName="/ppt/charts/colors57.xml" ContentType="application/vnd.ms-office.chartcolorstyle+xml"/>
  <Override PartName="/ppt/drawings/drawing6.xml" ContentType="application/vnd.openxmlformats-officedocument.drawingml.chartshapes+xml"/>
  <Override PartName="/ppt/charts/chart66.xml" ContentType="application/vnd.openxmlformats-officedocument.drawingml.chart+xml"/>
  <Override PartName="/ppt/charts/style58.xml" ContentType="application/vnd.ms-office.chartstyle+xml"/>
  <Override PartName="/ppt/charts/colors58.xml" ContentType="application/vnd.ms-office.chartcolorstyl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51"/>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322" r:id="rId27"/>
    <p:sldId id="2330" r:id="rId28"/>
    <p:sldId id="2502" r:id="rId29"/>
    <p:sldId id="2325" r:id="rId30"/>
    <p:sldId id="2059"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2485" r:id="rId49"/>
    <p:sldId id="2490" r:id="rId50"/>
    <p:sldId id="2331" r:id="rId51"/>
    <p:sldId id="2487" r:id="rId52"/>
    <p:sldId id="2488" r:id="rId53"/>
    <p:sldId id="2491" r:id="rId54"/>
    <p:sldId id="2492" r:id="rId55"/>
    <p:sldId id="2493" r:id="rId56"/>
    <p:sldId id="868" r:id="rId57"/>
    <p:sldId id="1067" r:id="rId58"/>
    <p:sldId id="1685" r:id="rId59"/>
    <p:sldId id="1713" r:id="rId60"/>
    <p:sldId id="1341" r:id="rId61"/>
    <p:sldId id="2329" r:id="rId62"/>
    <p:sldId id="861" r:id="rId63"/>
    <p:sldId id="856" r:id="rId64"/>
    <p:sldId id="855" r:id="rId65"/>
    <p:sldId id="857" r:id="rId66"/>
    <p:sldId id="858" r:id="rId67"/>
    <p:sldId id="859" r:id="rId68"/>
    <p:sldId id="860" r:id="rId69"/>
    <p:sldId id="2116" r:id="rId70"/>
    <p:sldId id="2481" r:id="rId71"/>
    <p:sldId id="2073" r:id="rId72"/>
    <p:sldId id="2074" r:id="rId73"/>
    <p:sldId id="2111" r:id="rId74"/>
    <p:sldId id="2076" r:id="rId75"/>
    <p:sldId id="2077" r:id="rId76"/>
    <p:sldId id="1338" r:id="rId77"/>
    <p:sldId id="1866" r:id="rId78"/>
    <p:sldId id="1865" r:id="rId79"/>
    <p:sldId id="1867" r:id="rId80"/>
    <p:sldId id="1860" r:id="rId81"/>
    <p:sldId id="1342" r:id="rId82"/>
    <p:sldId id="1056" r:id="rId83"/>
    <p:sldId id="1863" r:id="rId84"/>
    <p:sldId id="1859" r:id="rId85"/>
    <p:sldId id="1862" r:id="rId86"/>
    <p:sldId id="1855" r:id="rId87"/>
    <p:sldId id="1856" r:id="rId88"/>
    <p:sldId id="1857" r:id="rId89"/>
    <p:sldId id="1407" r:id="rId90"/>
    <p:sldId id="1747" r:id="rId91"/>
    <p:sldId id="2082" r:id="rId92"/>
    <p:sldId id="2083" r:id="rId93"/>
    <p:sldId id="2084" r:id="rId94"/>
    <p:sldId id="1045" r:id="rId95"/>
    <p:sldId id="2503" r:id="rId96"/>
    <p:sldId id="2078" r:id="rId97"/>
    <p:sldId id="1636" r:id="rId98"/>
    <p:sldId id="1743" r:id="rId99"/>
    <p:sldId id="1745" r:id="rId100"/>
    <p:sldId id="1047" r:id="rId101"/>
    <p:sldId id="2125" r:id="rId102"/>
    <p:sldId id="1666" r:id="rId103"/>
    <p:sldId id="1635" r:id="rId104"/>
    <p:sldId id="2114" r:id="rId105"/>
    <p:sldId id="1637" r:id="rId106"/>
    <p:sldId id="2145" r:id="rId107"/>
    <p:sldId id="1940" r:id="rId108"/>
    <p:sldId id="2151" r:id="rId109"/>
    <p:sldId id="1941" r:id="rId110"/>
    <p:sldId id="1908" r:id="rId111"/>
    <p:sldId id="1942" r:id="rId112"/>
    <p:sldId id="1943" r:id="rId113"/>
    <p:sldId id="1837" r:id="rId114"/>
    <p:sldId id="2142" r:id="rId115"/>
    <p:sldId id="1911" r:id="rId116"/>
    <p:sldId id="1748" r:id="rId117"/>
    <p:sldId id="1614" r:id="rId118"/>
    <p:sldId id="835" r:id="rId119"/>
    <p:sldId id="1616" r:id="rId120"/>
    <p:sldId id="1617" r:id="rId121"/>
    <p:sldId id="1618" r:id="rId122"/>
    <p:sldId id="1619" r:id="rId123"/>
    <p:sldId id="1749" r:id="rId124"/>
    <p:sldId id="1750" r:id="rId125"/>
    <p:sldId id="1751" r:id="rId126"/>
    <p:sldId id="1572" r:id="rId127"/>
    <p:sldId id="1578" r:id="rId128"/>
    <p:sldId id="1752" r:id="rId129"/>
    <p:sldId id="1753" r:id="rId130"/>
    <p:sldId id="1754" r:id="rId131"/>
    <p:sldId id="1573" r:id="rId132"/>
    <p:sldId id="1579" r:id="rId133"/>
    <p:sldId id="1755" r:id="rId134"/>
    <p:sldId id="1756" r:id="rId135"/>
    <p:sldId id="1849" r:id="rId136"/>
    <p:sldId id="1850" r:id="rId137"/>
    <p:sldId id="1851" r:id="rId138"/>
    <p:sldId id="1852" r:id="rId139"/>
    <p:sldId id="1853" r:id="rId140"/>
    <p:sldId id="1854" r:id="rId141"/>
    <p:sldId id="1877" r:id="rId142"/>
    <p:sldId id="1878" r:id="rId143"/>
    <p:sldId id="1967" r:id="rId144"/>
    <p:sldId id="2115" r:id="rId145"/>
    <p:sldId id="2504" r:id="rId146"/>
    <p:sldId id="2505" r:id="rId147"/>
    <p:sldId id="2060" r:id="rId148"/>
    <p:sldId id="2146" r:id="rId149"/>
    <p:sldId id="2147" r:id="rId150"/>
    <p:sldId id="2148" r:id="rId151"/>
    <p:sldId id="2149" r:id="rId152"/>
    <p:sldId id="2150" r:id="rId153"/>
    <p:sldId id="1944" r:id="rId154"/>
    <p:sldId id="1925" r:id="rId155"/>
    <p:sldId id="1804" r:id="rId156"/>
    <p:sldId id="1805" r:id="rId157"/>
    <p:sldId id="2126" r:id="rId158"/>
    <p:sldId id="1806" r:id="rId159"/>
    <p:sldId id="1807" r:id="rId160"/>
    <p:sldId id="2117" r:id="rId161"/>
    <p:sldId id="1808" r:id="rId162"/>
    <p:sldId id="1809" r:id="rId163"/>
    <p:sldId id="2119" r:id="rId164"/>
    <p:sldId id="1787" r:id="rId165"/>
    <p:sldId id="1788" r:id="rId166"/>
    <p:sldId id="2120" r:id="rId167"/>
    <p:sldId id="1789" r:id="rId168"/>
    <p:sldId id="2127" r:id="rId169"/>
    <p:sldId id="1790" r:id="rId170"/>
    <p:sldId id="1662" r:id="rId171"/>
    <p:sldId id="1663" r:id="rId172"/>
    <p:sldId id="1664" r:id="rId173"/>
    <p:sldId id="1974" r:id="rId174"/>
    <p:sldId id="1665" r:id="rId175"/>
    <p:sldId id="1945" r:id="rId176"/>
    <p:sldId id="1810" r:id="rId177"/>
    <p:sldId id="2081" r:id="rId178"/>
    <p:sldId id="2128" r:id="rId179"/>
    <p:sldId id="1767" r:id="rId180"/>
    <p:sldId id="1707" r:id="rId181"/>
    <p:sldId id="2129" r:id="rId182"/>
    <p:sldId id="1708" r:id="rId183"/>
    <p:sldId id="2143" r:id="rId184"/>
    <p:sldId id="1709" r:id="rId185"/>
    <p:sldId id="2144" r:id="rId186"/>
    <p:sldId id="1710" r:id="rId187"/>
    <p:sldId id="2131" r:id="rId188"/>
    <p:sldId id="1711" r:id="rId189"/>
    <p:sldId id="2132" r:id="rId190"/>
    <p:sldId id="967" r:id="rId191"/>
    <p:sldId id="2552" r:id="rId192"/>
    <p:sldId id="2553" r:id="rId193"/>
    <p:sldId id="970" r:id="rId194"/>
    <p:sldId id="971" r:id="rId195"/>
    <p:sldId id="2471" r:id="rId196"/>
    <p:sldId id="974" r:id="rId197"/>
    <p:sldId id="2121" r:id="rId198"/>
    <p:sldId id="2506" r:id="rId199"/>
    <p:sldId id="2133" r:id="rId200"/>
    <p:sldId id="2167" r:id="rId201"/>
    <p:sldId id="2280" r:id="rId202"/>
    <p:sldId id="2310" r:id="rId203"/>
    <p:sldId id="2356" r:id="rId204"/>
    <p:sldId id="2473" r:id="rId205"/>
    <p:sldId id="979" r:id="rId206"/>
    <p:sldId id="2542" r:id="rId207"/>
    <p:sldId id="1953" r:id="rId208"/>
    <p:sldId id="1954" r:id="rId209"/>
    <p:sldId id="2543" r:id="rId210"/>
    <p:sldId id="2092" r:id="rId211"/>
    <p:sldId id="2393" r:id="rId212"/>
    <p:sldId id="2394" r:id="rId213"/>
    <p:sldId id="2544" r:id="rId214"/>
    <p:sldId id="1955" r:id="rId215"/>
    <p:sldId id="2472" r:id="rId216"/>
    <p:sldId id="1956" r:id="rId217"/>
    <p:sldId id="1957" r:id="rId218"/>
    <p:sldId id="1958" r:id="rId219"/>
    <p:sldId id="1959" r:id="rId220"/>
    <p:sldId id="2093" r:id="rId221"/>
    <p:sldId id="2357" r:id="rId222"/>
    <p:sldId id="2474" r:id="rId223"/>
    <p:sldId id="2545" r:id="rId224"/>
    <p:sldId id="1960" r:id="rId225"/>
    <p:sldId id="2311" r:id="rId226"/>
    <p:sldId id="2546" r:id="rId227"/>
    <p:sldId id="2547" r:id="rId228"/>
    <p:sldId id="2548" r:id="rId229"/>
    <p:sldId id="2134" r:id="rId230"/>
    <p:sldId id="2312" r:id="rId231"/>
    <p:sldId id="2507" r:id="rId232"/>
    <p:sldId id="1964" r:id="rId233"/>
    <p:sldId id="2041" r:id="rId234"/>
    <p:sldId id="2087" r:id="rId235"/>
    <p:sldId id="2135" r:id="rId236"/>
    <p:sldId id="2282" r:id="rId237"/>
    <p:sldId id="2358" r:id="rId238"/>
    <p:sldId id="2549" r:id="rId239"/>
    <p:sldId id="1965" r:id="rId240"/>
    <p:sldId id="2036" r:id="rId241"/>
    <p:sldId id="2088" r:id="rId242"/>
    <p:sldId id="2250" r:id="rId243"/>
    <p:sldId id="2400" r:id="rId244"/>
    <p:sldId id="2550" r:id="rId245"/>
    <p:sldId id="2359" r:id="rId246"/>
    <p:sldId id="2551" r:id="rId247"/>
    <p:sldId id="802" r:id="rId248"/>
    <p:sldId id="817" r:id="rId249"/>
    <p:sldId id="1428" r:id="rId250"/>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DF9ED73-5698-4987-9493-D2A96AA79669}" v="4" dt="2025-01-21T12:48:04.481"/>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38" d="100"/>
          <a:sy n="38" d="100"/>
        </p:scale>
        <p:origin x="1086" y="4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microsoft.com/office/2015/10/relationships/revisionInfo" Target="revisionInfo.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microsoft.com/office/2018/10/relationships/authors" Target="authors.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notesMaster" Target="notesMasters/notesMaster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commentAuthors" Target="commen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presProps" Target="presProp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viewProps" Target="viewProps.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theme" Target="theme/theme1.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tableStyles" Target="tableStyles.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IA LUBIS APARICIO GONZALEZ" userId="02067a66-9e20-470d-8859-7b173320a691" providerId="ADAL" clId="{5DF9ED73-5698-4987-9493-D2A96AA79669}"/>
    <pc:docChg chg="undo custSel modSld sldOrd">
      <pc:chgData name="MARIA LUBIS APARICIO GONZALEZ" userId="02067a66-9e20-470d-8859-7b173320a691" providerId="ADAL" clId="{5DF9ED73-5698-4987-9493-D2A96AA79669}" dt="2025-01-21T13:09:32.759" v="249" actId="20577"/>
      <pc:docMkLst>
        <pc:docMk/>
      </pc:docMkLst>
      <pc:sldChg chg="ord">
        <pc:chgData name="MARIA LUBIS APARICIO GONZALEZ" userId="02067a66-9e20-470d-8859-7b173320a691" providerId="ADAL" clId="{5DF9ED73-5698-4987-9493-D2A96AA79669}" dt="2025-01-21T13:00:02.233" v="67" actId="20578"/>
        <pc:sldMkLst>
          <pc:docMk/>
          <pc:sldMk cId="3653466254" sldId="857"/>
        </pc:sldMkLst>
      </pc:sldChg>
      <pc:sldChg chg="addSp modSp mod">
        <pc:chgData name="MARIA LUBIS APARICIO GONZALEZ" userId="02067a66-9e20-470d-8859-7b173320a691" providerId="ADAL" clId="{5DF9ED73-5698-4987-9493-D2A96AA79669}" dt="2025-01-21T12:47:57.850" v="5" actId="1076"/>
        <pc:sldMkLst>
          <pc:docMk/>
          <pc:sldMk cId="1160818935" sldId="1168"/>
        </pc:sldMkLst>
        <pc:spChg chg="add mod">
          <ac:chgData name="MARIA LUBIS APARICIO GONZALEZ" userId="02067a66-9e20-470d-8859-7b173320a691" providerId="ADAL" clId="{5DF9ED73-5698-4987-9493-D2A96AA79669}" dt="2025-01-21T12:47:57.850" v="5" actId="1076"/>
          <ac:spMkLst>
            <pc:docMk/>
            <pc:sldMk cId="1160818935" sldId="1168"/>
            <ac:spMk id="75" creationId="{EAF99C42-2FF3-4E44-BFD6-B34D161444C6}"/>
          </ac:spMkLst>
        </pc:spChg>
      </pc:sldChg>
      <pc:sldChg chg="addSp modSp mod">
        <pc:chgData name="MARIA LUBIS APARICIO GONZALEZ" userId="02067a66-9e20-470d-8859-7b173320a691" providerId="ADAL" clId="{5DF9ED73-5698-4987-9493-D2A96AA79669}" dt="2025-01-21T12:48:08.112" v="7" actId="1076"/>
        <pc:sldMkLst>
          <pc:docMk/>
          <pc:sldMk cId="2166783440" sldId="1169"/>
        </pc:sldMkLst>
        <pc:spChg chg="add mod">
          <ac:chgData name="MARIA LUBIS APARICIO GONZALEZ" userId="02067a66-9e20-470d-8859-7b173320a691" providerId="ADAL" clId="{5DF9ED73-5698-4987-9493-D2A96AA79669}" dt="2025-01-21T12:48:08.112" v="7" actId="1076"/>
          <ac:spMkLst>
            <pc:docMk/>
            <pc:sldMk cId="2166783440" sldId="1169"/>
            <ac:spMk id="38" creationId="{E83649CF-247B-45E6-84C8-E7852268A15F}"/>
          </ac:spMkLst>
        </pc:spChg>
      </pc:sldChg>
      <pc:sldChg chg="modSp mod">
        <pc:chgData name="MARIA LUBIS APARICIO GONZALEZ" userId="02067a66-9e20-470d-8859-7b173320a691" providerId="ADAL" clId="{5DF9ED73-5698-4987-9493-D2A96AA79669}" dt="2025-01-21T13:09:32.759" v="249" actId="20577"/>
        <pc:sldMkLst>
          <pc:docMk/>
          <pc:sldMk cId="709372873" sldId="2044"/>
        </pc:sldMkLst>
        <pc:spChg chg="mod">
          <ac:chgData name="MARIA LUBIS APARICIO GONZALEZ" userId="02067a66-9e20-470d-8859-7b173320a691" providerId="ADAL" clId="{5DF9ED73-5698-4987-9493-D2A96AA79669}" dt="2025-01-21T13:09:32.759" v="249" actId="20577"/>
          <ac:spMkLst>
            <pc:docMk/>
            <pc:sldMk cId="709372873" sldId="2044"/>
            <ac:spMk id="3" creationId="{10126F45-55C8-6F85-C86A-2D0EBA95A072}"/>
          </ac:spMkLst>
        </pc:spChg>
        <pc:spChg chg="mod">
          <ac:chgData name="MARIA LUBIS APARICIO GONZALEZ" userId="02067a66-9e20-470d-8859-7b173320a691" providerId="ADAL" clId="{5DF9ED73-5698-4987-9493-D2A96AA79669}" dt="2025-01-21T12:54:15.891" v="28" actId="20577"/>
          <ac:spMkLst>
            <pc:docMk/>
            <pc:sldMk cId="709372873" sldId="2044"/>
            <ac:spMk id="50" creationId="{3921443F-F3EA-4DF2-9850-BFB78DFD391A}"/>
          </ac:spMkLst>
        </pc:spChg>
      </pc:sldChg>
      <pc:sldChg chg="addSp delSp modSp mod">
        <pc:chgData name="MARIA LUBIS APARICIO GONZALEZ" userId="02067a66-9e20-470d-8859-7b173320a691" providerId="ADAL" clId="{5DF9ED73-5698-4987-9493-D2A96AA79669}" dt="2025-01-21T12:49:47.608" v="10" actId="14100"/>
        <pc:sldMkLst>
          <pc:docMk/>
          <pc:sldMk cId="611192268" sldId="2328"/>
        </pc:sldMkLst>
        <pc:spChg chg="mod">
          <ac:chgData name="MARIA LUBIS APARICIO GONZALEZ" userId="02067a66-9e20-470d-8859-7b173320a691" providerId="ADAL" clId="{5DF9ED73-5698-4987-9493-D2A96AA79669}" dt="2025-01-21T12:49:47.608" v="10" actId="14100"/>
          <ac:spMkLst>
            <pc:docMk/>
            <pc:sldMk cId="611192268" sldId="2328"/>
            <ac:spMk id="2" creationId="{82768CBB-0955-A0D3-3731-3A456591BE10}"/>
          </ac:spMkLst>
        </pc:spChg>
        <pc:spChg chg="add mod">
          <ac:chgData name="MARIA LUBIS APARICIO GONZALEZ" userId="02067a66-9e20-470d-8859-7b173320a691" providerId="ADAL" clId="{5DF9ED73-5698-4987-9493-D2A96AA79669}" dt="2025-01-21T12:49:41.835" v="8" actId="14100"/>
          <ac:spMkLst>
            <pc:docMk/>
            <pc:sldMk cId="611192268" sldId="2328"/>
            <ac:spMk id="28" creationId="{5947B5F5-6208-4C42-9611-EB7337A4EE62}"/>
          </ac:spMkLst>
        </pc:spChg>
        <pc:spChg chg="add mod">
          <ac:chgData name="MARIA LUBIS APARICIO GONZALEZ" userId="02067a66-9e20-470d-8859-7b173320a691" providerId="ADAL" clId="{5DF9ED73-5698-4987-9493-D2A96AA79669}" dt="2025-01-21T12:49:45.107" v="9" actId="14100"/>
          <ac:spMkLst>
            <pc:docMk/>
            <pc:sldMk cId="611192268" sldId="2328"/>
            <ac:spMk id="30" creationId="{4AFFA98B-4705-4263-B792-9FCD0F4A9558}"/>
          </ac:spMkLst>
        </pc:spChg>
        <pc:spChg chg="del">
          <ac:chgData name="MARIA LUBIS APARICIO GONZALEZ" userId="02067a66-9e20-470d-8859-7b173320a691" providerId="ADAL" clId="{5DF9ED73-5698-4987-9493-D2A96AA79669}" dt="2025-01-20T21:27:12.926" v="1" actId="478"/>
          <ac:spMkLst>
            <pc:docMk/>
            <pc:sldMk cId="611192268" sldId="2328"/>
            <ac:spMk id="31" creationId="{65136D98-0773-427D-951E-F2732F6DA1A0}"/>
          </ac:spMkLst>
        </pc:spChg>
        <pc:spChg chg="del">
          <ac:chgData name="MARIA LUBIS APARICIO GONZALEZ" userId="02067a66-9e20-470d-8859-7b173320a691" providerId="ADAL" clId="{5DF9ED73-5698-4987-9493-D2A96AA79669}" dt="2025-01-20T21:27:10.872" v="0" actId="478"/>
          <ac:spMkLst>
            <pc:docMk/>
            <pc:sldMk cId="611192268" sldId="2328"/>
            <ac:spMk id="37" creationId="{206DD570-0358-4EFC-9367-945901A658E4}"/>
          </ac:spMkLst>
        </pc:spChg>
      </pc:sldChg>
      <pc:sldChg chg="modSp mod">
        <pc:chgData name="MARIA LUBIS APARICIO GONZALEZ" userId="02067a66-9e20-470d-8859-7b173320a691" providerId="ADAL" clId="{5DF9ED73-5698-4987-9493-D2A96AA79669}" dt="2025-01-21T13:03:50.590" v="78" actId="20577"/>
        <pc:sldMkLst>
          <pc:docMk/>
          <pc:sldMk cId="3553152967" sldId="2329"/>
        </pc:sldMkLst>
        <pc:spChg chg="mod">
          <ac:chgData name="MARIA LUBIS APARICIO GONZALEZ" userId="02067a66-9e20-470d-8859-7b173320a691" providerId="ADAL" clId="{5DF9ED73-5698-4987-9493-D2A96AA79669}" dt="2025-01-21T13:03:29.359" v="71" actId="20577"/>
          <ac:spMkLst>
            <pc:docMk/>
            <pc:sldMk cId="3553152967" sldId="2329"/>
            <ac:spMk id="46" creationId="{0D2F997C-8D14-494C-AE5B-56C9049E3FBF}"/>
          </ac:spMkLst>
        </pc:spChg>
        <pc:spChg chg="mod">
          <ac:chgData name="MARIA LUBIS APARICIO GONZALEZ" userId="02067a66-9e20-470d-8859-7b173320a691" providerId="ADAL" clId="{5DF9ED73-5698-4987-9493-D2A96AA79669}" dt="2025-01-21T13:03:40.587" v="74"/>
          <ac:spMkLst>
            <pc:docMk/>
            <pc:sldMk cId="3553152967" sldId="2329"/>
            <ac:spMk id="47" creationId="{E7452025-156A-48DC-B5B0-8D1EEF2AF092}"/>
          </ac:spMkLst>
        </pc:spChg>
        <pc:spChg chg="mod">
          <ac:chgData name="MARIA LUBIS APARICIO GONZALEZ" userId="02067a66-9e20-470d-8859-7b173320a691" providerId="ADAL" clId="{5DF9ED73-5698-4987-9493-D2A96AA79669}" dt="2025-01-21T13:03:50.590" v="78" actId="20577"/>
          <ac:spMkLst>
            <pc:docMk/>
            <pc:sldMk cId="3553152967" sldId="2329"/>
            <ac:spMk id="79" creationId="{82BFECD8-F759-47DD-85DF-08036ADE3182}"/>
          </ac:spMkLst>
        </pc:spChg>
      </pc:sldChg>
      <pc:sldChg chg="delSp modSp mod">
        <pc:chgData name="MARIA LUBIS APARICIO GONZALEZ" userId="02067a66-9e20-470d-8859-7b173320a691" providerId="ADAL" clId="{5DF9ED73-5698-4987-9493-D2A96AA79669}" dt="2025-01-21T12:55:20.239" v="58" actId="20577"/>
        <pc:sldMkLst>
          <pc:docMk/>
          <pc:sldMk cId="2827172278" sldId="2490"/>
        </pc:sldMkLst>
        <pc:spChg chg="del">
          <ac:chgData name="MARIA LUBIS APARICIO GONZALEZ" userId="02067a66-9e20-470d-8859-7b173320a691" providerId="ADAL" clId="{5DF9ED73-5698-4987-9493-D2A96AA79669}" dt="2025-01-21T12:55:07.800" v="34" actId="478"/>
          <ac:spMkLst>
            <pc:docMk/>
            <pc:sldMk cId="2827172278" sldId="2490"/>
            <ac:spMk id="10" creationId="{1441AF65-66C4-E732-2441-55C96A462C8C}"/>
          </ac:spMkLst>
        </pc:spChg>
        <pc:spChg chg="mod">
          <ac:chgData name="MARIA LUBIS APARICIO GONZALEZ" userId="02067a66-9e20-470d-8859-7b173320a691" providerId="ADAL" clId="{5DF9ED73-5698-4987-9493-D2A96AA79669}" dt="2025-01-21T12:55:20.239" v="58" actId="20577"/>
          <ac:spMkLst>
            <pc:docMk/>
            <pc:sldMk cId="2827172278" sldId="2490"/>
            <ac:spMk id="38" creationId="{21039E42-7822-4168-B788-72907FB76E54}"/>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oleObject" Target="https://redcomcol-my.sharepoint.com/personal/lillineth_ocampo_consorciopc_com/Documents/CYF/CONSOLIDADO%20CYF/202411%20Consolidado%20Informaci&#243;n%20CyF%20NOVIEMBRE%202024.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diciembre%202024%20final.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diciembre%202024%20final.xlsx" TargetMode="External"/></Relationships>
</file>

<file path=ppt/charts/_rels/chart13.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diciembre%202024%20final.xlsx" TargetMode="External"/><Relationship Id="rId2" Type="http://schemas.microsoft.com/office/2011/relationships/chartColorStyle" Target="colors11.xml"/><Relationship Id="rId1" Type="http://schemas.microsoft.com/office/2011/relationships/chartStyle" Target="style11.xml"/></Relationships>
</file>

<file path=ppt/charts/_rels/chart14.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diciembre%202024%20final.xlsx" TargetMode="Externa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3.xlsx"/></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4.xlsx"/></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5.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6.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7.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8.xlsx"/></Relationships>
</file>

<file path=ppt/charts/_rels/chart21.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8.xml"/><Relationship Id="rId1" Type="http://schemas.microsoft.com/office/2011/relationships/chartStyle" Target="style18.xm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chartUserShapes" Target="../drawings/drawing1.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20.xml"/><Relationship Id="rId1" Type="http://schemas.microsoft.com/office/2011/relationships/chartStyle" Target="style20.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21.xml"/><Relationship Id="rId1" Type="http://schemas.microsoft.com/office/2011/relationships/chartStyle" Target="style21.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4\4%20CARTERA\Anexo%204.8%20PlanCartTo202412ASE4.xlsx" TargetMode="External"/><Relationship Id="rId2" Type="http://schemas.microsoft.com/office/2011/relationships/chartColorStyle" Target="colors22.xml"/><Relationship Id="rId1" Type="http://schemas.microsoft.com/office/2011/relationships/chartStyle" Target="style22.xml"/></Relationships>
</file>

<file path=ppt/charts/_rels/chart26.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2%20DIC-24\ASE%205\4%20CARTERA\Anexo%204.8%20PlanCartTo202412ASE5.xlsx" TargetMode="Externa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4\4%20CARTERA\Anexo%204.8%20PlanCartTo202412ASE4.xlsx" TargetMode="External"/><Relationship Id="rId2" Type="http://schemas.microsoft.com/office/2011/relationships/chartColorStyle" Target="colors26.xml"/><Relationship Id="rId1" Type="http://schemas.microsoft.com/office/2011/relationships/chartStyle" Target="style26.xm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5\4%20CARTERA\Anexo%204.8%20PlanCartTo202412ASE5.xlsx" TargetMode="External"/><Relationship Id="rId2" Type="http://schemas.microsoft.com/office/2011/relationships/chartColorStyle" Target="colors27.xml"/><Relationship Id="rId1" Type="http://schemas.microsoft.com/office/2011/relationships/chartStyle" Target="style27.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28.xml"/><Relationship Id="rId1" Type="http://schemas.microsoft.com/office/2011/relationships/chartStyle" Target="style28.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29.xml"/><Relationship Id="rId1" Type="http://schemas.microsoft.com/office/2011/relationships/chartStyle" Target="style29.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30.xml"/><Relationship Id="rId1" Type="http://schemas.microsoft.com/office/2011/relationships/chartStyle" Target="style30.xml"/></Relationships>
</file>

<file path=ppt/charts/_rels/chart35.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2%20DIC-24\ASE%204\4%20CARTERA\Anexo%204.8%20PlanCartTo202412ASE4.xlsx" TargetMode="Externa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5\4%20CARTERA\Anexo%204.8%20PlanCartTo202412ASE5.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36.xml"/><Relationship Id="rId1" Type="http://schemas.microsoft.com/office/2011/relationships/chartStyle" Target="style36.xm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37.xml"/><Relationship Id="rId1" Type="http://schemas.microsoft.com/office/2011/relationships/chartStyle" Target="style37.xml"/></Relationships>
</file>

<file path=ppt/charts/_rels/chart43.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8.xml"/><Relationship Id="rId1" Type="http://schemas.microsoft.com/office/2011/relationships/chartStyle" Target="style38.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4\4%20CARTERA\Anexo%204.8%20PlanCartTo202412ASE4.xlsx" TargetMode="External"/><Relationship Id="rId2" Type="http://schemas.microsoft.com/office/2011/relationships/chartColorStyle" Target="colors39.xml"/><Relationship Id="rId1" Type="http://schemas.microsoft.com/office/2011/relationships/chartStyle" Target="style39.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4\4%20CARTERA\Anexo%204.8%20PlanCartTo202412ASE4.xlsx" TargetMode="External"/><Relationship Id="rId2" Type="http://schemas.microsoft.com/office/2011/relationships/chartColorStyle" Target="colors40.xml"/><Relationship Id="rId1" Type="http://schemas.microsoft.com/office/2011/relationships/chartStyle" Target="style40.xml"/></Relationships>
</file>

<file path=ppt/charts/_rels/chart4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5\4%20CARTERA\Anexo%204.8%20PlanCartTo202412ASE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illineth.ocampo.REDCOM\AppData\Local\Microsoft\Windows\INetCache\Content.Outlook\FFU5JLKB\INDICADOR%20DE%20COBERTURA%20DICIEMBRE.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5\4%20CARTERA\Anexo%204.8%20PlanCartTo202412ASE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1\4%20CARTERA\Anexo%204.8%20PlanCartTo202412ASE1.xlsx" TargetMode="External"/><Relationship Id="rId2" Type="http://schemas.microsoft.com/office/2011/relationships/chartColorStyle" Target="colors45.xml"/><Relationship Id="rId1" Type="http://schemas.microsoft.com/office/2011/relationships/chartStyle" Target="style45.xml"/></Relationships>
</file>

<file path=ppt/charts/_rels/chart5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2\4%20CARTERA\Anexo%204.8%20PlanCartTo202412ASE2.xlsx" TargetMode="External"/><Relationship Id="rId2" Type="http://schemas.microsoft.com/office/2011/relationships/chartColorStyle" Target="colors46.xml"/><Relationship Id="rId1" Type="http://schemas.microsoft.com/office/2011/relationships/chartStyle" Target="style46.xml"/></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3\4%20CARTERA\Anexo%204.8%20PlanCartTo202412ASE3.xlsx" TargetMode="External"/><Relationship Id="rId2" Type="http://schemas.microsoft.com/office/2011/relationships/chartColorStyle" Target="colors47.xml"/><Relationship Id="rId1" Type="http://schemas.microsoft.com/office/2011/relationships/chartStyle" Target="style47.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4\4%20CARTERA\Anexo%204.8%20PlanCartTo202412ASE4.xlsx" TargetMode="External"/><Relationship Id="rId2" Type="http://schemas.microsoft.com/office/2011/relationships/chartColorStyle" Target="colors48.xml"/><Relationship Id="rId1" Type="http://schemas.microsoft.com/office/2011/relationships/chartStyle" Target="style48.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2%20DIC-24\ASE%205\4%20CARTERA\Anexo%204.8%20PlanCartTo202412ASE5.xlsx" TargetMode="External"/><Relationship Id="rId2" Type="http://schemas.microsoft.com/office/2011/relationships/chartColorStyle" Target="colors49.xml"/><Relationship Id="rId1" Type="http://schemas.microsoft.com/office/2011/relationships/chartStyle" Target="style49.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2-2024.xlsx" TargetMode="External"/><Relationship Id="rId2" Type="http://schemas.microsoft.com/office/2011/relationships/chartColorStyle" Target="colors50.xml"/><Relationship Id="rId1" Type="http://schemas.microsoft.com/office/2011/relationships/chartStyle" Target="style50.xml"/></Relationships>
</file>

<file path=ppt/charts/_rels/chart5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diciembre%202024%20final.xlsx" TargetMode="External"/></Relationships>
</file>

<file path=ppt/charts/_rels/chart58.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diciembre%202024%20final.xlsx" TargetMode="Externa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COMERCIAL%20Y%20FINANCIERA\6.%20FIDUCIARIA\SUBBOLSA%20IAT\TRASLADOS%20IAT%20-%20verificaci&#243;n%20y%20control\GIROS%20IAT-TRAZABILIDAD.xlsx" TargetMode="External"/><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3" Type="http://schemas.openxmlformats.org/officeDocument/2006/relationships/oleObject" Target="https://redcomcol-my.sharepoint.com/personal/lillineth_ocampo_consorciopc_com/Documents/CYF/CONSOLIDADO%20CYF/202411%20Consolidado%20Informaci&#243;n%20CyF%20NOVIEMBRE%202024.xlsx" TargetMode="External"/><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2.%20Diciembre\DATOS%20SAC%20-Diciembre.xlsx" TargetMode="Externa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chartUserShapes" Target="../drawings/drawing3.xml"/></Relationships>
</file>

<file path=ppt/charts/_rels/chart61.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2.%20Diciembre\DATOS%20SAC%20-Diciembre.xlsx" TargetMode="External"/><Relationship Id="rId2" Type="http://schemas.microsoft.com/office/2011/relationships/chartColorStyle" Target="colors53.xml"/><Relationship Id="rId1" Type="http://schemas.microsoft.com/office/2011/relationships/chartStyle" Target="style53.xml"/></Relationships>
</file>

<file path=ppt/charts/_rels/chart62.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2.%20Diciembre\DATOS%20SAC%20-Diciembre.xlsx" TargetMode="Externa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chartUserShapes" Target="../drawings/drawing4.xml"/></Relationships>
</file>

<file path=ppt/charts/_rels/chart6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2.%20Diciembre\Multas&amp;PP&amp;SAC%20-Diciembre.xlsx" TargetMode="Externa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chartUserShapes" Target="../drawings/drawing5.xml"/></Relationships>
</file>

<file path=ppt/charts/_rels/chart64.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6.xml"/><Relationship Id="rId1" Type="http://schemas.microsoft.com/office/2011/relationships/chartStyle" Target="style56.xml"/></Relationships>
</file>

<file path=ppt/charts/_rels/chart6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2.%20Diciembre\Multas&amp;PP&amp;SAC%20-Diciembre.xlsx" TargetMode="Externa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chartUserShapes" Target="../drawings/drawing6.xml"/></Relationships>
</file>

<file path=ppt/charts/_rels/chart66.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8.xml"/><Relationship Id="rId1" Type="http://schemas.microsoft.com/office/2011/relationships/chartStyle" Target="style58.xml"/></Relationships>
</file>

<file path=ppt/charts/_rels/chart7.xml.rels><?xml version="1.0" encoding="UTF-8" standalone="yes"?>
<Relationships xmlns="http://schemas.openxmlformats.org/package/2006/relationships"><Relationship Id="rId3" Type="http://schemas.openxmlformats.org/officeDocument/2006/relationships/oleObject" Target="https://redcomcol-my.sharepoint.com/personal/lillineth_ocampo_consorciopc_com/Documents/CYF/CONSOLIDADO%20CYF/202410%20Consolidado%20Informaci&#243;n%20CyF%20OCTUBRE%202024.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https://redcomcol-my.sharepoint.com/personal/lillineth_ocampo_consorciopc_com/Documents/CYF/CONSOLIDADO%20CYF/202411%20Consolidado%20Informaci&#243;n%20CyF%20NOVIEMBRE%202024.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https://redcomcol-my.sharepoint.com/personal/lillineth_ocampo_consorciopc_com/Documents/CYF/CONSOLIDADO%20CYF/202411%20Consolidado%20Informaci&#243;n%20CyF%20NOVIEMBRE%202024.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[202411 Consolidado Información CyF NOVIEMBRE 2024.xlsx]Gráfico!TablaDinámica13</c:name>
    <c:fmtId val="8"/>
  </c:pivotSource>
  <c:chart>
    <c:title>
      <c:tx>
        <c:rich>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r>
              <a:rPr lang="en-US" b="1"/>
              <a:t>ÁREA LIMPIA</a:t>
            </a:r>
          </a:p>
        </c:rich>
      </c:tx>
      <c:layout>
        <c:manualLayout>
          <c:xMode val="edge"/>
          <c:yMode val="edge"/>
          <c:x val="0.44844828477949311"/>
          <c:y val="1.8784196803133445E-2"/>
        </c:manualLayout>
      </c:layout>
      <c:overlay val="0"/>
      <c:spPr>
        <a:noFill/>
        <a:ln>
          <a:noFill/>
        </a:ln>
        <a:effectLst/>
      </c:spPr>
      <c:txPr>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Gráfico!$E$179</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Gráfico!$C$180:$D$189</c:f>
              <c:multiLvlStrCache>
                <c:ptCount val="9"/>
                <c:lvl>
                  <c:pt idx="0">
                    <c:v>2020</c:v>
                  </c:pt>
                  <c:pt idx="1">
                    <c:v>2021</c:v>
                  </c:pt>
                  <c:pt idx="2">
                    <c:v>2023</c:v>
                  </c:pt>
                  <c:pt idx="3">
                    <c:v>2024</c:v>
                  </c:pt>
                  <c:pt idx="4">
                    <c:v>2020</c:v>
                  </c:pt>
                  <c:pt idx="5">
                    <c:v>2022</c:v>
                  </c:pt>
                  <c:pt idx="6">
                    <c:v>2023</c:v>
                  </c:pt>
                  <c:pt idx="7">
                    <c:v>2024</c:v>
                  </c:pt>
                  <c:pt idx="8">
                    <c:v>2024</c:v>
                  </c:pt>
                </c:lvl>
                <c:lvl>
                  <c:pt idx="0">
                    <c:v>CERRADO</c:v>
                  </c:pt>
                  <c:pt idx="4">
                    <c:v>ABIERTO - 
ESCALADO</c:v>
                  </c:pt>
                  <c:pt idx="8">
                    <c:v>ABIERTO - REVISIÓN 
INTERVENTORÍA</c:v>
                  </c:pt>
                </c:lvl>
              </c:multiLvlStrCache>
            </c:multiLvlStrRef>
          </c:cat>
          <c:val>
            <c:numRef>
              <c:f>Gráfico!$E$180:$E$189</c:f>
              <c:numCache>
                <c:formatCode>General</c:formatCode>
                <c:ptCount val="9"/>
                <c:pt idx="0">
                  <c:v>46</c:v>
                </c:pt>
                <c:pt idx="1">
                  <c:v>3</c:v>
                </c:pt>
                <c:pt idx="2">
                  <c:v>31</c:v>
                </c:pt>
                <c:pt idx="3">
                  <c:v>45</c:v>
                </c:pt>
                <c:pt idx="4">
                  <c:v>2</c:v>
                </c:pt>
                <c:pt idx="5">
                  <c:v>2</c:v>
                </c:pt>
                <c:pt idx="6">
                  <c:v>12</c:v>
                </c:pt>
                <c:pt idx="7">
                  <c:v>13</c:v>
                </c:pt>
                <c:pt idx="8">
                  <c:v>6</c:v>
                </c:pt>
              </c:numCache>
            </c:numRef>
          </c:val>
          <c:extLst>
            <c:ext xmlns:c16="http://schemas.microsoft.com/office/drawing/2014/chart" uri="{C3380CC4-5D6E-409C-BE32-E72D297353CC}">
              <c16:uniqueId val="{00000000-A8F1-4DD8-AB68-5256A09DB007}"/>
            </c:ext>
          </c:extLst>
        </c:ser>
        <c:dLbls>
          <c:showLegendKey val="0"/>
          <c:showVal val="0"/>
          <c:showCatName val="0"/>
          <c:showSerName val="0"/>
          <c:showPercent val="0"/>
          <c:showBubbleSize val="0"/>
        </c:dLbls>
        <c:gapWidth val="219"/>
        <c:overlap val="-27"/>
        <c:axId val="1847303088"/>
        <c:axId val="1847311728"/>
      </c:barChart>
      <c:catAx>
        <c:axId val="1847303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847311728"/>
        <c:crosses val="autoZero"/>
        <c:auto val="1"/>
        <c:lblAlgn val="ctr"/>
        <c:lblOffset val="100"/>
        <c:noMultiLvlLbl val="0"/>
      </c:catAx>
      <c:valAx>
        <c:axId val="18473117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8473030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diciembre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2572830.1652200399</c:v>
                </c:pt>
                <c:pt idx="1">
                  <c:v>2222580.2865001801</c:v>
                </c:pt>
                <c:pt idx="2">
                  <c:v>1323828.2341270703</c:v>
                </c:pt>
                <c:pt idx="3">
                  <c:v>1163221.11656817</c:v>
                </c:pt>
                <c:pt idx="4">
                  <c:v>1182653.56808609</c:v>
                </c:pt>
              </c:numCache>
            </c:numRef>
          </c:val>
          <c:extLst>
            <c:ext xmlns:c16="http://schemas.microsoft.com/office/drawing/2014/chart" uri="{C3380CC4-5D6E-409C-BE32-E72D297353CC}">
              <c16:uniqueId val="{00000000-BD29-44DD-9209-BAD2A836D02B}"/>
            </c:ext>
          </c:extLst>
        </c:ser>
        <c:ser>
          <c:idx val="1"/>
          <c:order val="1"/>
          <c:tx>
            <c:strRef>
              <c:f>Grafica1!$E$29</c:f>
              <c:strCache>
                <c:ptCount val="1"/>
                <c:pt idx="0">
                  <c:v>vr. total recaudo a diciembre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1433408.330516</c:v>
                </c:pt>
                <c:pt idx="1">
                  <c:v>1409180.6936939999</c:v>
                </c:pt>
                <c:pt idx="2">
                  <c:v>1002211.245369</c:v>
                </c:pt>
                <c:pt idx="3">
                  <c:v>766294.39655900002</c:v>
                </c:pt>
                <c:pt idx="4">
                  <c:v>880651.75344100001</c:v>
                </c:pt>
              </c:numCache>
            </c:numRef>
          </c:val>
          <c:extLst>
            <c:ext xmlns:c16="http://schemas.microsoft.com/office/drawing/2014/chart" uri="{C3380CC4-5D6E-409C-BE32-E72D297353CC}">
              <c16:uniqueId val="{00000001-BD29-44DD-9209-BAD2A836D02B}"/>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0.55713289975104463</c:v>
                </c:pt>
                <c:pt idx="1">
                  <c:v>0.63402915172661223</c:v>
                </c:pt>
                <c:pt idx="2">
                  <c:v>0.75705534867207003</c:v>
                </c:pt>
                <c:pt idx="3">
                  <c:v>0.65876933082145583</c:v>
                </c:pt>
                <c:pt idx="4">
                  <c:v>0.74464050775763091</c:v>
                </c:pt>
              </c:numCache>
            </c:numRef>
          </c:val>
          <c:extLst>
            <c:ext xmlns:c16="http://schemas.microsoft.com/office/drawing/2014/chart" uri="{C3380CC4-5D6E-409C-BE32-E72D297353CC}">
              <c16:uniqueId val="{00000002-BD29-44DD-9209-BAD2A836D02B}"/>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41B8-4DE3-81B6-1B90F448854C}"/>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41B8-4DE3-81B6-1B90F448854C}"/>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41B8-4DE3-81B6-1B90F448854C}"/>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41B8-4DE3-81B6-1B90F448854C}"/>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41B8-4DE3-81B6-1B90F448854C}"/>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41B8-4DE3-81B6-1B90F448854C}"/>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476433.77426126006</c:v>
                </c:pt>
                <c:pt idx="1">
                  <c:v>477238.90928694</c:v>
                </c:pt>
                <c:pt idx="2">
                  <c:v>290141.00450378004</c:v>
                </c:pt>
                <c:pt idx="3">
                  <c:v>253876.57174411998</c:v>
                </c:pt>
                <c:pt idx="4">
                  <c:v>242493.48364612</c:v>
                </c:pt>
              </c:numCache>
            </c:numRef>
          </c:val>
          <c:extLst>
            <c:ext xmlns:c16="http://schemas.microsoft.com/office/drawing/2014/chart" uri="{C3380CC4-5D6E-409C-BE32-E72D297353CC}">
              <c16:uniqueId val="{00000006-41B8-4DE3-81B6-1B90F448854C}"/>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diciembre 2024 final.xlsx]Grafica3b (2)!TablaDinámica1</c:name>
    <c:fmtId val="225"/>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jul-24</c:v>
                  </c:pt>
                  <c:pt idx="1">
                    <c:v>ago-24</c:v>
                  </c:pt>
                  <c:pt idx="2">
                    <c:v>sep-24</c:v>
                  </c:pt>
                  <c:pt idx="3">
                    <c:v>oct-24</c:v>
                  </c:pt>
                  <c:pt idx="4">
                    <c:v>nov-24</c:v>
                  </c:pt>
                  <c:pt idx="5">
                    <c:v>dic-24</c:v>
                  </c:pt>
                  <c:pt idx="6">
                    <c:v>jul-24</c:v>
                  </c:pt>
                  <c:pt idx="7">
                    <c:v>ago-24</c:v>
                  </c:pt>
                  <c:pt idx="8">
                    <c:v>sep-24</c:v>
                  </c:pt>
                  <c:pt idx="9">
                    <c:v>oct-24</c:v>
                  </c:pt>
                  <c:pt idx="10">
                    <c:v>nov-24</c:v>
                  </c:pt>
                  <c:pt idx="11">
                    <c:v>dic-24</c:v>
                  </c:pt>
                  <c:pt idx="12">
                    <c:v>jul-24</c:v>
                  </c:pt>
                  <c:pt idx="13">
                    <c:v>ago-24</c:v>
                  </c:pt>
                  <c:pt idx="14">
                    <c:v>sep-24</c:v>
                  </c:pt>
                  <c:pt idx="15">
                    <c:v>oct-24</c:v>
                  </c:pt>
                  <c:pt idx="16">
                    <c:v>nov-24</c:v>
                  </c:pt>
                  <c:pt idx="17">
                    <c:v>dic-24</c:v>
                  </c:pt>
                  <c:pt idx="18">
                    <c:v>jul-24</c:v>
                  </c:pt>
                  <c:pt idx="19">
                    <c:v>ago-24</c:v>
                  </c:pt>
                  <c:pt idx="20">
                    <c:v>sep-24</c:v>
                  </c:pt>
                  <c:pt idx="21">
                    <c:v>oct-24</c:v>
                  </c:pt>
                  <c:pt idx="22">
                    <c:v>nov-24</c:v>
                  </c:pt>
                  <c:pt idx="23">
                    <c:v>dic-24</c:v>
                  </c:pt>
                  <c:pt idx="24">
                    <c:v>jul-24</c:v>
                  </c:pt>
                  <c:pt idx="25">
                    <c:v>ago-24</c:v>
                  </c:pt>
                  <c:pt idx="26">
                    <c:v>sep-24</c:v>
                  </c:pt>
                  <c:pt idx="27">
                    <c:v>oct-24</c:v>
                  </c:pt>
                  <c:pt idx="28">
                    <c:v>nov-24</c:v>
                  </c:pt>
                  <c:pt idx="29">
                    <c:v>dic-24</c:v>
                  </c:pt>
                </c:lvl>
                <c:lvl>
                  <c:pt idx="0">
                    <c:v>ASE1</c:v>
                  </c:pt>
                  <c:pt idx="6">
                    <c:v>ASE2</c:v>
                  </c:pt>
                  <c:pt idx="12">
                    <c:v>ASE3</c:v>
                  </c:pt>
                  <c:pt idx="18">
                    <c:v>ASE4</c:v>
                  </c:pt>
                  <c:pt idx="24">
                    <c:v>ASE5</c:v>
                  </c:pt>
                </c:lvl>
              </c:multiLvlStrCache>
            </c:multiLvlStrRef>
          </c:cat>
          <c:val>
            <c:numRef>
              <c:f>'Grafica3b (2)'!$B$4:$B$44</c:f>
              <c:numCache>
                <c:formatCode>"$"\ #,##0</c:formatCode>
                <c:ptCount val="30"/>
                <c:pt idx="0">
                  <c:v>47505.950560240002</c:v>
                </c:pt>
                <c:pt idx="1">
                  <c:v>41685.778974109999</c:v>
                </c:pt>
                <c:pt idx="2">
                  <c:v>41489.381569999998</c:v>
                </c:pt>
                <c:pt idx="3">
                  <c:v>34675.950559999997</c:v>
                </c:pt>
                <c:pt idx="4">
                  <c:v>46611.376439</c:v>
                </c:pt>
                <c:pt idx="5">
                  <c:v>31168.447104999999</c:v>
                </c:pt>
                <c:pt idx="6">
                  <c:v>48203.617377129995</c:v>
                </c:pt>
                <c:pt idx="7">
                  <c:v>30138.317021999999</c:v>
                </c:pt>
                <c:pt idx="8">
                  <c:v>53504.695711</c:v>
                </c:pt>
                <c:pt idx="9">
                  <c:v>32295.258810769999</c:v>
                </c:pt>
                <c:pt idx="10">
                  <c:v>49324.051649000001</c:v>
                </c:pt>
                <c:pt idx="11">
                  <c:v>29641.35201604</c:v>
                </c:pt>
                <c:pt idx="12">
                  <c:v>26937.13497255</c:v>
                </c:pt>
                <c:pt idx="13">
                  <c:v>25147.79774097</c:v>
                </c:pt>
                <c:pt idx="14">
                  <c:v>25448.41492757</c:v>
                </c:pt>
                <c:pt idx="15">
                  <c:v>23521.51077153</c:v>
                </c:pt>
                <c:pt idx="16">
                  <c:v>26433.822722010002</c:v>
                </c:pt>
                <c:pt idx="17">
                  <c:v>24312.71029684</c:v>
                </c:pt>
                <c:pt idx="18">
                  <c:v>19194.615157</c:v>
                </c:pt>
                <c:pt idx="19">
                  <c:v>22751.717499999999</c:v>
                </c:pt>
                <c:pt idx="20">
                  <c:v>23014.57991</c:v>
                </c:pt>
                <c:pt idx="21">
                  <c:v>23156.386743999999</c:v>
                </c:pt>
                <c:pt idx="22">
                  <c:v>19755.34707</c:v>
                </c:pt>
                <c:pt idx="23">
                  <c:v>20358.649299119999</c:v>
                </c:pt>
                <c:pt idx="24">
                  <c:v>20890.347942</c:v>
                </c:pt>
                <c:pt idx="25">
                  <c:v>20704.922951999997</c:v>
                </c:pt>
                <c:pt idx="26">
                  <c:v>20760.067657619998</c:v>
                </c:pt>
                <c:pt idx="27">
                  <c:v>20932.973661</c:v>
                </c:pt>
                <c:pt idx="28">
                  <c:v>21532.766344</c:v>
                </c:pt>
                <c:pt idx="29">
                  <c:v>20382.149314499999</c:v>
                </c:pt>
              </c:numCache>
            </c:numRef>
          </c:val>
          <c:extLst>
            <c:ext xmlns:c16="http://schemas.microsoft.com/office/drawing/2014/chart" uri="{C3380CC4-5D6E-409C-BE32-E72D297353CC}">
              <c16:uniqueId val="{00000000-F06C-462F-A9B1-8614D05B408F}"/>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jul-24</c:v>
                  </c:pt>
                  <c:pt idx="1">
                    <c:v>ago-24</c:v>
                  </c:pt>
                  <c:pt idx="2">
                    <c:v>sep-24</c:v>
                  </c:pt>
                  <c:pt idx="3">
                    <c:v>oct-24</c:v>
                  </c:pt>
                  <c:pt idx="4">
                    <c:v>nov-24</c:v>
                  </c:pt>
                  <c:pt idx="5">
                    <c:v>dic-24</c:v>
                  </c:pt>
                  <c:pt idx="6">
                    <c:v>jul-24</c:v>
                  </c:pt>
                  <c:pt idx="7">
                    <c:v>ago-24</c:v>
                  </c:pt>
                  <c:pt idx="8">
                    <c:v>sep-24</c:v>
                  </c:pt>
                  <c:pt idx="9">
                    <c:v>oct-24</c:v>
                  </c:pt>
                  <c:pt idx="10">
                    <c:v>nov-24</c:v>
                  </c:pt>
                  <c:pt idx="11">
                    <c:v>dic-24</c:v>
                  </c:pt>
                  <c:pt idx="12">
                    <c:v>jul-24</c:v>
                  </c:pt>
                  <c:pt idx="13">
                    <c:v>ago-24</c:v>
                  </c:pt>
                  <c:pt idx="14">
                    <c:v>sep-24</c:v>
                  </c:pt>
                  <c:pt idx="15">
                    <c:v>oct-24</c:v>
                  </c:pt>
                  <c:pt idx="16">
                    <c:v>nov-24</c:v>
                  </c:pt>
                  <c:pt idx="17">
                    <c:v>dic-24</c:v>
                  </c:pt>
                  <c:pt idx="18">
                    <c:v>jul-24</c:v>
                  </c:pt>
                  <c:pt idx="19">
                    <c:v>ago-24</c:v>
                  </c:pt>
                  <c:pt idx="20">
                    <c:v>sep-24</c:v>
                  </c:pt>
                  <c:pt idx="21">
                    <c:v>oct-24</c:v>
                  </c:pt>
                  <c:pt idx="22">
                    <c:v>nov-24</c:v>
                  </c:pt>
                  <c:pt idx="23">
                    <c:v>dic-24</c:v>
                  </c:pt>
                  <c:pt idx="24">
                    <c:v>jul-24</c:v>
                  </c:pt>
                  <c:pt idx="25">
                    <c:v>ago-24</c:v>
                  </c:pt>
                  <c:pt idx="26">
                    <c:v>sep-24</c:v>
                  </c:pt>
                  <c:pt idx="27">
                    <c:v>oct-24</c:v>
                  </c:pt>
                  <c:pt idx="28">
                    <c:v>nov-24</c:v>
                  </c:pt>
                  <c:pt idx="29">
                    <c:v>dic-24</c:v>
                  </c:pt>
                </c:lvl>
                <c:lvl>
                  <c:pt idx="0">
                    <c:v>ASE1</c:v>
                  </c:pt>
                  <c:pt idx="6">
                    <c:v>ASE2</c:v>
                  </c:pt>
                  <c:pt idx="12">
                    <c:v>ASE3</c:v>
                  </c:pt>
                  <c:pt idx="18">
                    <c:v>ASE4</c:v>
                  </c:pt>
                  <c:pt idx="24">
                    <c:v>ASE5</c:v>
                  </c:pt>
                </c:lvl>
              </c:multiLvlStrCache>
            </c:multiLvlStrRef>
          </c:cat>
          <c:val>
            <c:numRef>
              <c:f>'Grafica3b (2)'!$C$4:$C$44</c:f>
              <c:numCache>
                <c:formatCode>"$"\ #,##0</c:formatCode>
                <c:ptCount val="30"/>
                <c:pt idx="0">
                  <c:v>27565.798750000002</c:v>
                </c:pt>
                <c:pt idx="1">
                  <c:v>25426.652440999998</c:v>
                </c:pt>
                <c:pt idx="2">
                  <c:v>26595.852035</c:v>
                </c:pt>
                <c:pt idx="3">
                  <c:v>25621.985540999998</c:v>
                </c:pt>
                <c:pt idx="4">
                  <c:v>23802.176181999999</c:v>
                </c:pt>
                <c:pt idx="5">
                  <c:v>25397.920160999998</c:v>
                </c:pt>
                <c:pt idx="6">
                  <c:v>26197.283038000005</c:v>
                </c:pt>
                <c:pt idx="7">
                  <c:v>25582.797074999999</c:v>
                </c:pt>
                <c:pt idx="8">
                  <c:v>25677.087932999999</c:v>
                </c:pt>
                <c:pt idx="9">
                  <c:v>29139.202072</c:v>
                </c:pt>
                <c:pt idx="10">
                  <c:v>19766.740361</c:v>
                </c:pt>
                <c:pt idx="11">
                  <c:v>31756.010118999999</c:v>
                </c:pt>
                <c:pt idx="12">
                  <c:v>20488.672128999999</c:v>
                </c:pt>
                <c:pt idx="13">
                  <c:v>18530.797856000001</c:v>
                </c:pt>
                <c:pt idx="14">
                  <c:v>19412.791808999998</c:v>
                </c:pt>
                <c:pt idx="15">
                  <c:v>19095.386052999998</c:v>
                </c:pt>
                <c:pt idx="16">
                  <c:v>17624.924379</c:v>
                </c:pt>
                <c:pt idx="17">
                  <c:v>18621.283334</c:v>
                </c:pt>
                <c:pt idx="18">
                  <c:v>16224.721899999997</c:v>
                </c:pt>
                <c:pt idx="19">
                  <c:v>12368.104230999999</c:v>
                </c:pt>
                <c:pt idx="20">
                  <c:v>15554.647417</c:v>
                </c:pt>
                <c:pt idx="21">
                  <c:v>13979.300284000001</c:v>
                </c:pt>
                <c:pt idx="22">
                  <c:v>12303.62291</c:v>
                </c:pt>
                <c:pt idx="23">
                  <c:v>15381.49099</c:v>
                </c:pt>
                <c:pt idx="24">
                  <c:v>17736.661107</c:v>
                </c:pt>
                <c:pt idx="25">
                  <c:v>15782.640926</c:v>
                </c:pt>
                <c:pt idx="26">
                  <c:v>16728.591084</c:v>
                </c:pt>
                <c:pt idx="27">
                  <c:v>16426.719883000002</c:v>
                </c:pt>
                <c:pt idx="28">
                  <c:v>15.648980999999999</c:v>
                </c:pt>
                <c:pt idx="29">
                  <c:v>15988.936749</c:v>
                </c:pt>
              </c:numCache>
            </c:numRef>
          </c:val>
          <c:extLst>
            <c:ext xmlns:c16="http://schemas.microsoft.com/office/drawing/2014/chart" uri="{C3380CC4-5D6E-409C-BE32-E72D297353CC}">
              <c16:uniqueId val="{00000001-F06C-462F-A9B1-8614D05B408F}"/>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diciembre 2024 final.xlsx]Grafica4!TablaDinámica4</c:name>
    <c:fmtId val="48"/>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67AA-47E4-AB54-FB165080F8C4}"/>
            </c:ext>
          </c:extLst>
        </c:ser>
        <c:ser>
          <c:idx val="1"/>
          <c:order val="1"/>
          <c:tx>
            <c:strRef>
              <c:f>Grafica4!$D$8:$D$9</c:f>
              <c:strCache>
                <c:ptCount val="1"/>
                <c:pt idx="0">
                  <c:v>2019</c:v>
                </c:pt>
              </c:strCache>
            </c:strRef>
          </c:tx>
          <c:spPr>
            <a:solidFill>
              <a:schemeClr val="accent2"/>
            </a:solidFill>
            <a:ln>
              <a:noFill/>
            </a:ln>
            <a:effectLst/>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67AA-47E4-AB54-FB165080F8C4}"/>
            </c:ext>
          </c:extLst>
        </c:ser>
        <c:ser>
          <c:idx val="2"/>
          <c:order val="2"/>
          <c:tx>
            <c:strRef>
              <c:f>Grafica4!$E$8:$E$9</c:f>
              <c:strCache>
                <c:ptCount val="1"/>
                <c:pt idx="0">
                  <c:v>2020</c:v>
                </c:pt>
              </c:strCache>
            </c:strRef>
          </c:tx>
          <c:spPr>
            <a:solidFill>
              <a:schemeClr val="accent3"/>
            </a:solidFill>
            <a:ln>
              <a:noFill/>
            </a:ln>
            <a:effectLst/>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67AA-47E4-AB54-FB165080F8C4}"/>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67AA-47E4-AB54-FB165080F8C4}"/>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67AA-47E4-AB54-FB165080F8C4}"/>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67AA-47E4-AB54-FB165080F8C4}"/>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-8986.7341800100003</c:v>
                </c:pt>
                <c:pt idx="1">
                  <c:v>-71663.634267489979</c:v>
                </c:pt>
                <c:pt idx="2">
                  <c:v>-20024.779552790002</c:v>
                </c:pt>
                <c:pt idx="3">
                  <c:v>-5802.7553091200007</c:v>
                </c:pt>
                <c:pt idx="4">
                  <c:v>-10767.823240369999</c:v>
                </c:pt>
              </c:numCache>
            </c:numRef>
          </c:val>
          <c:extLst>
            <c:ext xmlns:c16="http://schemas.microsoft.com/office/drawing/2014/chart" uri="{C3380CC4-5D6E-409C-BE32-E72D297353CC}">
              <c16:uniqueId val="{00000006-67AA-47E4-AB54-FB165080F8C4}"/>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Dic-24'!$A$3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6642-4F2E-BC55-5A44C085B9AE}"/>
            </c:ext>
          </c:extLst>
        </c:ser>
        <c:ser>
          <c:idx val="1"/>
          <c:order val="1"/>
          <c:tx>
            <c:strRef>
              <c:f>'Recaudo General a Dic-24'!$A$4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6642-4F2E-BC55-5A44C085B9AE}"/>
            </c:ext>
          </c:extLst>
        </c:ser>
        <c:ser>
          <c:idx val="2"/>
          <c:order val="2"/>
          <c:tx>
            <c:strRef>
              <c:f>'Recaudo General a Dic-24'!$A$5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6642-4F2E-BC55-5A44C085B9AE}"/>
            </c:ext>
          </c:extLst>
        </c:ser>
        <c:ser>
          <c:idx val="3"/>
          <c:order val="3"/>
          <c:tx>
            <c:strRef>
              <c:f>'Recaudo General a Dic-24'!$A$6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6642-4F2E-BC55-5A44C085B9AE}"/>
            </c:ext>
          </c:extLst>
        </c:ser>
        <c:ser>
          <c:idx val="4"/>
          <c:order val="4"/>
          <c:tx>
            <c:strRef>
              <c:f>'Recaudo General a Dic-24'!$A$7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6642-4F2E-BC55-5A44C085B9AE}"/>
            </c:ext>
          </c:extLst>
        </c:ser>
        <c:ser>
          <c:idx val="5"/>
          <c:order val="5"/>
          <c:tx>
            <c:strRef>
              <c:f>'Recaudo General a Dic-24'!$A$8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6642-4F2E-BC55-5A44C085B9AE}"/>
            </c:ext>
          </c:extLst>
        </c:ser>
        <c:ser>
          <c:idx val="6"/>
          <c:order val="6"/>
          <c:tx>
            <c:strRef>
              <c:f>'Recaudo General a Dic-24'!$A$9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Dic-24'!$B$1:$F$2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Dic-24'!$B$9:$F$9</c:f>
              <c:numCache>
                <c:formatCode>_("$"* #,##0_);_("$"* \(#,##0\);_("$"* "-"_);_(@_)</c:formatCode>
                <c:ptCount val="5"/>
                <c:pt idx="0">
                  <c:v>294591.197155</c:v>
                </c:pt>
                <c:pt idx="1">
                  <c:v>302460.85446499998</c:v>
                </c:pt>
                <c:pt idx="2">
                  <c:v>215288.81829600001</c:v>
                </c:pt>
                <c:pt idx="3">
                  <c:v>164535.06712299999</c:v>
                </c:pt>
                <c:pt idx="4">
                  <c:v>186010.38052100001</c:v>
                </c:pt>
              </c:numCache>
            </c:numRef>
          </c:val>
          <c:extLst>
            <c:ext xmlns:c16="http://schemas.microsoft.com/office/drawing/2014/chart" uri="{C3380CC4-5D6E-409C-BE32-E72D297353CC}">
              <c16:uniqueId val="{00000006-6642-4F2E-BC55-5A44C085B9AE}"/>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Dic-24'!$LF$8</c:f>
              <c:strCache>
                <c:ptCount val="1"/>
                <c:pt idx="0">
                  <c:v>JULIO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Dic-24'!$LF$9:$LF$15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xmlns:c15="http://schemas.microsoft.com/office/drawing/2012/chart">
            <c:ext xmlns:c16="http://schemas.microsoft.com/office/drawing/2014/chart" uri="{C3380CC4-5D6E-409C-BE32-E72D297353CC}">
              <c16:uniqueId val="{00000000-DB0F-496A-95F8-D6276E167231}"/>
            </c:ext>
          </c:extLst>
        </c:ser>
        <c:ser>
          <c:idx val="1"/>
          <c:order val="1"/>
          <c:tx>
            <c:strRef>
              <c:f>'Recaudo x localidad Dic-24'!$LG$8</c:f>
              <c:strCache>
                <c:ptCount val="1"/>
                <c:pt idx="0">
                  <c:v>AGOSTO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Dic-24'!$LG$9:$LG$15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c:ext xmlns:c16="http://schemas.microsoft.com/office/drawing/2014/chart" uri="{C3380CC4-5D6E-409C-BE32-E72D297353CC}">
              <c16:uniqueId val="{00000001-DB0F-496A-95F8-D6276E167231}"/>
            </c:ext>
          </c:extLst>
        </c:ser>
        <c:ser>
          <c:idx val="2"/>
          <c:order val="2"/>
          <c:tx>
            <c:strRef>
              <c:f>'Recaudo x localidad Dic-24'!$LH$8</c:f>
              <c:strCache>
                <c:ptCount val="1"/>
                <c:pt idx="0">
                  <c:v>SEPTIEMBRE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Dic-24'!$LH$9:$LH$15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c:ext xmlns:c16="http://schemas.microsoft.com/office/drawing/2014/chart" uri="{C3380CC4-5D6E-409C-BE32-E72D297353CC}">
              <c16:uniqueId val="{00000002-DB0F-496A-95F8-D6276E167231}"/>
            </c:ext>
          </c:extLst>
        </c:ser>
        <c:ser>
          <c:idx val="3"/>
          <c:order val="3"/>
          <c:tx>
            <c:strRef>
              <c:f>'Recaudo x localidad Dic-24'!$LI$8</c:f>
              <c:strCache>
                <c:ptCount val="1"/>
                <c:pt idx="0">
                  <c:v>OCTUBRE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Dic-24'!$LI$9:$LI$15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c:ext xmlns:c16="http://schemas.microsoft.com/office/drawing/2014/chart" uri="{C3380CC4-5D6E-409C-BE32-E72D297353CC}">
              <c16:uniqueId val="{00000003-DB0F-496A-95F8-D6276E167231}"/>
            </c:ext>
          </c:extLst>
        </c:ser>
        <c:ser>
          <c:idx val="4"/>
          <c:order val="4"/>
          <c:tx>
            <c:strRef>
              <c:f>'Recaudo x localidad Dic-24'!$LJ$8</c:f>
              <c:strCache>
                <c:ptCount val="1"/>
                <c:pt idx="0">
                  <c:v>NOVIEMBRE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Dic-24'!$LJ$9:$LJ$15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c:ext xmlns:c16="http://schemas.microsoft.com/office/drawing/2014/chart" uri="{C3380CC4-5D6E-409C-BE32-E72D297353CC}">
              <c16:uniqueId val="{00000004-DB0F-496A-95F8-D6276E167231}"/>
            </c:ext>
          </c:extLst>
        </c:ser>
        <c:ser>
          <c:idx val="5"/>
          <c:order val="5"/>
          <c:tx>
            <c:strRef>
              <c:f>'Recaudo x localidad Dic-24'!$LK$8</c:f>
              <c:strCache>
                <c:ptCount val="1"/>
                <c:pt idx="0">
                  <c:v>DICIEMBRE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Dic-24'!$JC$9:$JC$15</c:f>
              <c:strCache>
                <c:ptCount val="7"/>
                <c:pt idx="0">
                  <c:v>USAQUEN</c:v>
                </c:pt>
                <c:pt idx="1">
                  <c:v>CHAPINERO</c:v>
                </c:pt>
                <c:pt idx="2">
                  <c:v>SANTA FÉ</c:v>
                </c:pt>
                <c:pt idx="3">
                  <c:v>SAN CRISTOBAL</c:v>
                </c:pt>
                <c:pt idx="4">
                  <c:v>USME</c:v>
                </c:pt>
                <c:pt idx="5">
                  <c:v>CANDELARIA</c:v>
                </c:pt>
                <c:pt idx="6">
                  <c:v>SUMAPAZ</c:v>
                </c:pt>
              </c:strCache>
            </c:strRef>
          </c:cat>
          <c:val>
            <c:numRef>
              <c:f>'Recaudo x localidad Dic-24'!$LK$9:$LK$15</c:f>
              <c:numCache>
                <c:formatCode>"$"\ #,##0</c:formatCode>
                <c:ptCount val="7"/>
                <c:pt idx="0">
                  <c:v>10972.623075</c:v>
                </c:pt>
                <c:pt idx="1">
                  <c:v>5660.331529</c:v>
                </c:pt>
                <c:pt idx="2">
                  <c:v>2220.2161460000002</c:v>
                </c:pt>
                <c:pt idx="3">
                  <c:v>3425.2785349999999</c:v>
                </c:pt>
                <c:pt idx="4">
                  <c:v>2640.9449239999999</c:v>
                </c:pt>
                <c:pt idx="5">
                  <c:v>477.31095499999998</c:v>
                </c:pt>
                <c:pt idx="6">
                  <c:v>1.2149970000000001</c:v>
                </c:pt>
              </c:numCache>
            </c:numRef>
          </c:val>
          <c:extLst>
            <c:ext xmlns:c16="http://schemas.microsoft.com/office/drawing/2014/chart" uri="{C3380CC4-5D6E-409C-BE32-E72D297353CC}">
              <c16:uniqueId val="{00000005-DB0F-496A-95F8-D6276E167231}"/>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57357710886165481"/>
        </c:manualLayout>
      </c:layout>
      <c:barChart>
        <c:barDir val="col"/>
        <c:grouping val="clustered"/>
        <c:varyColors val="0"/>
        <c:ser>
          <c:idx val="0"/>
          <c:order val="0"/>
          <c:tx>
            <c:strRef>
              <c:f>'Recaudo x localidad Dic-24'!$LF$29</c:f>
              <c:strCache>
                <c:ptCount val="1"/>
                <c:pt idx="0">
                  <c:v>JULIO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Dic-24'!$LF$30:$LF$37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0-9132-44CB-9A53-D7E976F3F1BF}"/>
            </c:ext>
          </c:extLst>
        </c:ser>
        <c:ser>
          <c:idx val="1"/>
          <c:order val="1"/>
          <c:tx>
            <c:strRef>
              <c:f>'Recaudo x localidad Dic-24'!$LG$29</c:f>
              <c:strCache>
                <c:ptCount val="1"/>
                <c:pt idx="0">
                  <c:v>AGOSTO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Dic-24'!$LG$30:$LG$37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1-9132-44CB-9A53-D7E976F3F1BF}"/>
            </c:ext>
          </c:extLst>
        </c:ser>
        <c:ser>
          <c:idx val="2"/>
          <c:order val="2"/>
          <c:tx>
            <c:strRef>
              <c:f>'Recaudo x localidad Dic-24'!$LH$29</c:f>
              <c:strCache>
                <c:ptCount val="1"/>
                <c:pt idx="0">
                  <c:v>SEPTIEMBRE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Dic-24'!$LH$30:$LH$37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2-9132-44CB-9A53-D7E976F3F1BF}"/>
            </c:ext>
          </c:extLst>
        </c:ser>
        <c:ser>
          <c:idx val="3"/>
          <c:order val="3"/>
          <c:tx>
            <c:strRef>
              <c:f>'Recaudo x localidad Dic-24'!$LI$29</c:f>
              <c:strCache>
                <c:ptCount val="1"/>
                <c:pt idx="0">
                  <c:v>OCTUBRE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Dic-24'!$LI$30:$LI$37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3-9132-44CB-9A53-D7E976F3F1BF}"/>
            </c:ext>
          </c:extLst>
        </c:ser>
        <c:ser>
          <c:idx val="4"/>
          <c:order val="4"/>
          <c:tx>
            <c:strRef>
              <c:f>'Recaudo x localidad Dic-24'!$LJ$29</c:f>
              <c:strCache>
                <c:ptCount val="1"/>
                <c:pt idx="0">
                  <c:v>NOVIEMBRE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Dic-24'!$LJ$30:$LJ$37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4-9132-44CB-9A53-D7E976F3F1BF}"/>
            </c:ext>
          </c:extLst>
        </c:ser>
        <c:ser>
          <c:idx val="5"/>
          <c:order val="5"/>
          <c:tx>
            <c:strRef>
              <c:f>'Recaudo x localidad Dic-24'!$LK$29</c:f>
              <c:strCache>
                <c:ptCount val="1"/>
                <c:pt idx="0">
                  <c:v>DICIEMBRE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Dic-24'!$JC$30:$JC$37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Dic-24'!$LK$30:$LK$37</c:f>
              <c:numCache>
                <c:formatCode>"$"\ #,##0</c:formatCode>
                <c:ptCount val="8"/>
                <c:pt idx="0">
                  <c:v>2134.595139</c:v>
                </c:pt>
                <c:pt idx="1">
                  <c:v>7215.2472939999998</c:v>
                </c:pt>
                <c:pt idx="2">
                  <c:v>5292.9893609999999</c:v>
                </c:pt>
                <c:pt idx="3">
                  <c:v>3111.0236380000001</c:v>
                </c:pt>
                <c:pt idx="4">
                  <c:v>1620.392163</c:v>
                </c:pt>
                <c:pt idx="5">
                  <c:v>3210.798061</c:v>
                </c:pt>
                <c:pt idx="6">
                  <c:v>4050.4576969999998</c:v>
                </c:pt>
                <c:pt idx="7">
                  <c:v>5120.5067660000004</c:v>
                </c:pt>
              </c:numCache>
            </c:numRef>
          </c:val>
          <c:extLst>
            <c:ext xmlns:c16="http://schemas.microsoft.com/office/drawing/2014/chart" uri="{C3380CC4-5D6E-409C-BE32-E72D297353CC}">
              <c16:uniqueId val="{00000005-9132-44CB-9A53-D7E976F3F1BF}"/>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Dic-24'!$LF$59</c:f>
              <c:strCache>
                <c:ptCount val="1"/>
                <c:pt idx="0">
                  <c:v>JULIO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Dic-24'!$JC$60:$JC$61</c:f>
              <c:strCache>
                <c:ptCount val="2"/>
                <c:pt idx="0">
                  <c:v>KENNEDY</c:v>
                </c:pt>
                <c:pt idx="1">
                  <c:v>FONTIBON</c:v>
                </c:pt>
              </c:strCache>
            </c:strRef>
          </c:cat>
          <c:val>
            <c:numRef>
              <c:f>'Recaudo x localidad Dic-24'!$LF$60:$LF$61</c:f>
              <c:numCache>
                <c:formatCode>"$"\ #,##0</c:formatCode>
                <c:ptCount val="2"/>
                <c:pt idx="0">
                  <c:v>13354.134462</c:v>
                </c:pt>
                <c:pt idx="1">
                  <c:v>7134.5376670000005</c:v>
                </c:pt>
              </c:numCache>
            </c:numRef>
          </c:val>
          <c:extLst>
            <c:ext xmlns:c16="http://schemas.microsoft.com/office/drawing/2014/chart" uri="{C3380CC4-5D6E-409C-BE32-E72D297353CC}">
              <c16:uniqueId val="{00000000-4827-4C55-A74F-7321CAEDFA31}"/>
            </c:ext>
          </c:extLst>
        </c:ser>
        <c:ser>
          <c:idx val="2"/>
          <c:order val="1"/>
          <c:tx>
            <c:strRef>
              <c:f>'Recaudo x localidad Dic-24'!$LG$59</c:f>
              <c:strCache>
                <c:ptCount val="1"/>
                <c:pt idx="0">
                  <c:v>AGOSTO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Dic-24'!$JC$60:$JC$61</c:f>
              <c:strCache>
                <c:ptCount val="2"/>
                <c:pt idx="0">
                  <c:v>KENNEDY</c:v>
                </c:pt>
                <c:pt idx="1">
                  <c:v>FONTIBON</c:v>
                </c:pt>
              </c:strCache>
            </c:strRef>
          </c:cat>
          <c:val>
            <c:numRef>
              <c:f>'Recaudo x localidad Dic-24'!$LG$60:$LG$61</c:f>
              <c:numCache>
                <c:formatCode>"$"\ #,##0</c:formatCode>
                <c:ptCount val="2"/>
                <c:pt idx="0">
                  <c:v>11949.164242000001</c:v>
                </c:pt>
                <c:pt idx="1">
                  <c:v>6581.6336140000003</c:v>
                </c:pt>
              </c:numCache>
            </c:numRef>
          </c:val>
          <c:extLst>
            <c:ext xmlns:c16="http://schemas.microsoft.com/office/drawing/2014/chart" uri="{C3380CC4-5D6E-409C-BE32-E72D297353CC}">
              <c16:uniqueId val="{00000001-4827-4C55-A74F-7321CAEDFA31}"/>
            </c:ext>
          </c:extLst>
        </c:ser>
        <c:ser>
          <c:idx val="3"/>
          <c:order val="2"/>
          <c:tx>
            <c:strRef>
              <c:f>'Recaudo x localidad Dic-24'!$LH$59</c:f>
              <c:strCache>
                <c:ptCount val="1"/>
                <c:pt idx="0">
                  <c:v>SEPTIEMBRE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Dic-24'!$JC$60:$JC$61</c:f>
              <c:strCache>
                <c:ptCount val="2"/>
                <c:pt idx="0">
                  <c:v>KENNEDY</c:v>
                </c:pt>
                <c:pt idx="1">
                  <c:v>FONTIBON</c:v>
                </c:pt>
              </c:strCache>
            </c:strRef>
          </c:cat>
          <c:val>
            <c:numRef>
              <c:f>'Recaudo x localidad Dic-24'!$LH$60:$LH$61</c:f>
              <c:numCache>
                <c:formatCode>"$"\ #,##0</c:formatCode>
                <c:ptCount val="2"/>
                <c:pt idx="0">
                  <c:v>12511.376846999998</c:v>
                </c:pt>
                <c:pt idx="1">
                  <c:v>6901.4149619999998</c:v>
                </c:pt>
              </c:numCache>
            </c:numRef>
          </c:val>
          <c:extLst>
            <c:ext xmlns:c16="http://schemas.microsoft.com/office/drawing/2014/chart" uri="{C3380CC4-5D6E-409C-BE32-E72D297353CC}">
              <c16:uniqueId val="{00000002-4827-4C55-A74F-7321CAEDFA31}"/>
            </c:ext>
          </c:extLst>
        </c:ser>
        <c:ser>
          <c:idx val="4"/>
          <c:order val="3"/>
          <c:tx>
            <c:strRef>
              <c:f>'Recaudo x localidad Dic-24'!$LI$59</c:f>
              <c:strCache>
                <c:ptCount val="1"/>
                <c:pt idx="0">
                  <c:v>OCTUBRE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Dic-24'!$JC$60:$JC$61</c:f>
              <c:strCache>
                <c:ptCount val="2"/>
                <c:pt idx="0">
                  <c:v>KENNEDY</c:v>
                </c:pt>
                <c:pt idx="1">
                  <c:v>FONTIBON</c:v>
                </c:pt>
              </c:strCache>
            </c:strRef>
          </c:cat>
          <c:val>
            <c:numRef>
              <c:f>'Recaudo x localidad Dic-24'!$LI$60:$LI$61</c:f>
              <c:numCache>
                <c:formatCode>"$"\ #,##0</c:formatCode>
                <c:ptCount val="2"/>
                <c:pt idx="0">
                  <c:v>11980.729716</c:v>
                </c:pt>
                <c:pt idx="1">
                  <c:v>7114.6563370000003</c:v>
                </c:pt>
              </c:numCache>
            </c:numRef>
          </c:val>
          <c:extLst>
            <c:ext xmlns:c16="http://schemas.microsoft.com/office/drawing/2014/chart" uri="{C3380CC4-5D6E-409C-BE32-E72D297353CC}">
              <c16:uniqueId val="{00000003-4827-4C55-A74F-7321CAEDFA31}"/>
            </c:ext>
          </c:extLst>
        </c:ser>
        <c:ser>
          <c:idx val="5"/>
          <c:order val="4"/>
          <c:tx>
            <c:strRef>
              <c:f>'Recaudo x localidad Dic-24'!$LJ$59</c:f>
              <c:strCache>
                <c:ptCount val="1"/>
                <c:pt idx="0">
                  <c:v>NOVIEMBRE 2024</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Dic-24'!$JC$60:$JC$61</c:f>
              <c:strCache>
                <c:ptCount val="2"/>
                <c:pt idx="0">
                  <c:v>KENNEDY</c:v>
                </c:pt>
                <c:pt idx="1">
                  <c:v>FONTIBON</c:v>
                </c:pt>
              </c:strCache>
            </c:strRef>
          </c:cat>
          <c:val>
            <c:numRef>
              <c:f>'Recaudo x localidad Dic-24'!$LJ$60:$LJ$61</c:f>
              <c:numCache>
                <c:formatCode>"$"\ #,##0</c:formatCode>
                <c:ptCount val="2"/>
                <c:pt idx="0">
                  <c:v>11540.675037000001</c:v>
                </c:pt>
                <c:pt idx="1">
                  <c:v>6084.2493420000001</c:v>
                </c:pt>
              </c:numCache>
            </c:numRef>
          </c:val>
          <c:extLst>
            <c:ext xmlns:c16="http://schemas.microsoft.com/office/drawing/2014/chart" uri="{C3380CC4-5D6E-409C-BE32-E72D297353CC}">
              <c16:uniqueId val="{00000004-4827-4C55-A74F-7321CAEDFA31}"/>
            </c:ext>
          </c:extLst>
        </c:ser>
        <c:ser>
          <c:idx val="1"/>
          <c:order val="5"/>
          <c:tx>
            <c:strRef>
              <c:f>'Recaudo x localidad Dic-24'!$LK$59</c:f>
              <c:strCache>
                <c:ptCount val="1"/>
                <c:pt idx="0">
                  <c:v>DICIEMBRE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Dic-24'!$JC$60:$JC$61</c:f>
              <c:strCache>
                <c:ptCount val="2"/>
                <c:pt idx="0">
                  <c:v>KENNEDY</c:v>
                </c:pt>
                <c:pt idx="1">
                  <c:v>FONTIBON</c:v>
                </c:pt>
              </c:strCache>
            </c:strRef>
          </c:cat>
          <c:val>
            <c:numRef>
              <c:f>'Recaudo x localidad Dic-24'!$LK$60:$LK$61</c:f>
              <c:numCache>
                <c:formatCode>"$"\ #,##0</c:formatCode>
                <c:ptCount val="2"/>
                <c:pt idx="0">
                  <c:v>11634.720073</c:v>
                </c:pt>
                <c:pt idx="1">
                  <c:v>6986.5632610000002</c:v>
                </c:pt>
              </c:numCache>
            </c:numRef>
          </c:val>
          <c:extLst>
            <c:ext xmlns:c16="http://schemas.microsoft.com/office/drawing/2014/chart" uri="{C3380CC4-5D6E-409C-BE32-E72D297353CC}">
              <c16:uniqueId val="{00000005-4827-4C55-A74F-7321CAEDFA31}"/>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Dic-24'!$LF$86</c:f>
              <c:strCache>
                <c:ptCount val="1"/>
                <c:pt idx="0">
                  <c:v>JULIO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Dic-24'!$JC$87:$JC$88</c:f>
              <c:strCache>
                <c:ptCount val="2"/>
                <c:pt idx="0">
                  <c:v>ENGATIVÁ</c:v>
                </c:pt>
                <c:pt idx="1">
                  <c:v>BARRIOS UNIDOS</c:v>
                </c:pt>
              </c:strCache>
            </c:strRef>
          </c:cat>
          <c:val>
            <c:numRef>
              <c:f>'Recaudo x localidad Dic-24'!$LF$87:$LF$88</c:f>
              <c:numCache>
                <c:formatCode>"$"\ #,##0</c:formatCode>
                <c:ptCount val="2"/>
                <c:pt idx="0">
                  <c:v>13539.297539999994</c:v>
                </c:pt>
                <c:pt idx="1">
                  <c:v>2685.4243600000004</c:v>
                </c:pt>
              </c:numCache>
            </c:numRef>
          </c:val>
          <c:extLst>
            <c:ext xmlns:c16="http://schemas.microsoft.com/office/drawing/2014/chart" uri="{C3380CC4-5D6E-409C-BE32-E72D297353CC}">
              <c16:uniqueId val="{00000000-717E-405C-AF96-C8BCB67D61CD}"/>
            </c:ext>
          </c:extLst>
        </c:ser>
        <c:ser>
          <c:idx val="2"/>
          <c:order val="1"/>
          <c:tx>
            <c:strRef>
              <c:f>'Recaudo x localidad Dic-24'!$LG$86</c:f>
              <c:strCache>
                <c:ptCount val="1"/>
                <c:pt idx="0">
                  <c:v>AGOSTO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Dic-24'!$JC$87:$JC$88</c:f>
              <c:strCache>
                <c:ptCount val="2"/>
                <c:pt idx="0">
                  <c:v>ENGATIVÁ</c:v>
                </c:pt>
                <c:pt idx="1">
                  <c:v>BARRIOS UNIDOS</c:v>
                </c:pt>
              </c:strCache>
            </c:strRef>
          </c:cat>
          <c:val>
            <c:numRef>
              <c:f>'Recaudo x localidad Dic-24'!$LG$87:$LG$88</c:f>
              <c:numCache>
                <c:formatCode>"$"\ #,##0</c:formatCode>
                <c:ptCount val="2"/>
                <c:pt idx="0">
                  <c:v>7160.2543669999995</c:v>
                </c:pt>
                <c:pt idx="1">
                  <c:v>5207.8498639999998</c:v>
                </c:pt>
              </c:numCache>
            </c:numRef>
          </c:val>
          <c:extLst>
            <c:ext xmlns:c16="http://schemas.microsoft.com/office/drawing/2014/chart" uri="{C3380CC4-5D6E-409C-BE32-E72D297353CC}">
              <c16:uniqueId val="{00000001-717E-405C-AF96-C8BCB67D61CD}"/>
            </c:ext>
          </c:extLst>
        </c:ser>
        <c:ser>
          <c:idx val="3"/>
          <c:order val="2"/>
          <c:tx>
            <c:strRef>
              <c:f>'Recaudo x localidad Dic-24'!$LH$86</c:f>
              <c:strCache>
                <c:ptCount val="1"/>
                <c:pt idx="0">
                  <c:v>SEPTIEMBRE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Dic-24'!$JC$87:$JC$88</c:f>
              <c:strCache>
                <c:ptCount val="2"/>
                <c:pt idx="0">
                  <c:v>ENGATIVÁ</c:v>
                </c:pt>
                <c:pt idx="1">
                  <c:v>BARRIOS UNIDOS</c:v>
                </c:pt>
              </c:strCache>
            </c:strRef>
          </c:cat>
          <c:val>
            <c:numRef>
              <c:f>'Recaudo x localidad Dic-24'!$LH$87:$LH$88</c:f>
              <c:numCache>
                <c:formatCode>"$"\ #,##0</c:formatCode>
                <c:ptCount val="2"/>
                <c:pt idx="0">
                  <c:v>13733.032925000003</c:v>
                </c:pt>
                <c:pt idx="1">
                  <c:v>1821.6144919999999</c:v>
                </c:pt>
              </c:numCache>
            </c:numRef>
          </c:val>
          <c:extLst>
            <c:ext xmlns:c16="http://schemas.microsoft.com/office/drawing/2014/chart" uri="{C3380CC4-5D6E-409C-BE32-E72D297353CC}">
              <c16:uniqueId val="{00000002-717E-405C-AF96-C8BCB67D61CD}"/>
            </c:ext>
          </c:extLst>
        </c:ser>
        <c:ser>
          <c:idx val="4"/>
          <c:order val="3"/>
          <c:tx>
            <c:strRef>
              <c:f>'Recaudo x localidad Dic-24'!$LI$86</c:f>
              <c:strCache>
                <c:ptCount val="1"/>
                <c:pt idx="0">
                  <c:v>OCTUBRE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Dic-24'!$JC$87:$JC$88</c:f>
              <c:strCache>
                <c:ptCount val="2"/>
                <c:pt idx="0">
                  <c:v>ENGATIVÁ</c:v>
                </c:pt>
                <c:pt idx="1">
                  <c:v>BARRIOS UNIDOS</c:v>
                </c:pt>
              </c:strCache>
            </c:strRef>
          </c:cat>
          <c:val>
            <c:numRef>
              <c:f>'Recaudo x localidad Dic-24'!$LI$87:$LI$88</c:f>
              <c:numCache>
                <c:formatCode>"$"\ #,##0</c:formatCode>
                <c:ptCount val="2"/>
                <c:pt idx="0">
                  <c:v>7660.0282049999996</c:v>
                </c:pt>
                <c:pt idx="1">
                  <c:v>6319.2720790000003</c:v>
                </c:pt>
              </c:numCache>
            </c:numRef>
          </c:val>
          <c:extLst>
            <c:ext xmlns:c16="http://schemas.microsoft.com/office/drawing/2014/chart" uri="{C3380CC4-5D6E-409C-BE32-E72D297353CC}">
              <c16:uniqueId val="{00000003-717E-405C-AF96-C8BCB67D61CD}"/>
            </c:ext>
          </c:extLst>
        </c:ser>
        <c:ser>
          <c:idx val="5"/>
          <c:order val="4"/>
          <c:tx>
            <c:strRef>
              <c:f>'Recaudo x localidad Dic-24'!$LJ$86</c:f>
              <c:strCache>
                <c:ptCount val="1"/>
                <c:pt idx="0">
                  <c:v>NOVIEMBRE 2024</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Dic-24'!$JC$87:$JC$88</c:f>
              <c:strCache>
                <c:ptCount val="2"/>
                <c:pt idx="0">
                  <c:v>ENGATIVÁ</c:v>
                </c:pt>
                <c:pt idx="1">
                  <c:v>BARRIOS UNIDOS</c:v>
                </c:pt>
              </c:strCache>
            </c:strRef>
          </c:cat>
          <c:val>
            <c:numRef>
              <c:f>'Recaudo x localidad Dic-24'!$LJ$87:$LJ$88</c:f>
              <c:numCache>
                <c:formatCode>"$"\ #,##0</c:formatCode>
                <c:ptCount val="2"/>
                <c:pt idx="0">
                  <c:v>11463.735723000002</c:v>
                </c:pt>
                <c:pt idx="1">
                  <c:v>839.88718700000004</c:v>
                </c:pt>
              </c:numCache>
            </c:numRef>
          </c:val>
          <c:extLst>
            <c:ext xmlns:c16="http://schemas.microsoft.com/office/drawing/2014/chart" uri="{C3380CC4-5D6E-409C-BE32-E72D297353CC}">
              <c16:uniqueId val="{00000004-717E-405C-AF96-C8BCB67D61CD}"/>
            </c:ext>
          </c:extLst>
        </c:ser>
        <c:ser>
          <c:idx val="0"/>
          <c:order val="5"/>
          <c:tx>
            <c:strRef>
              <c:f>'Recaudo x localidad Dic-24'!$LK$86</c:f>
              <c:strCache>
                <c:ptCount val="1"/>
                <c:pt idx="0">
                  <c:v>DICIEMBRE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Dic-24'!$JC$87:$JC$88</c:f>
              <c:strCache>
                <c:ptCount val="2"/>
                <c:pt idx="0">
                  <c:v>ENGATIVÁ</c:v>
                </c:pt>
                <c:pt idx="1">
                  <c:v>BARRIOS UNIDOS</c:v>
                </c:pt>
              </c:strCache>
            </c:strRef>
          </c:cat>
          <c:val>
            <c:numRef>
              <c:f>'Recaudo x localidad Dic-24'!$LK$87:$LK$88</c:f>
              <c:numCache>
                <c:formatCode>"$"\ #,##0</c:formatCode>
                <c:ptCount val="2"/>
                <c:pt idx="0">
                  <c:v>9179.0874289999992</c:v>
                </c:pt>
                <c:pt idx="1">
                  <c:v>6202.4035610000001</c:v>
                </c:pt>
              </c:numCache>
            </c:numRef>
          </c:val>
          <c:extLst>
            <c:ext xmlns:c16="http://schemas.microsoft.com/office/drawing/2014/chart" uri="{C3380CC4-5D6E-409C-BE32-E72D297353CC}">
              <c16:uniqueId val="{00000005-717E-405C-AF96-C8BCB67D61CD}"/>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1.997.294,09</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(2)'!$E$114:$I$114</c:f>
              <c:strCache>
                <c:ptCount val="5"/>
                <c:pt idx="0">
                  <c:v>PROMOAMBIENTAL SAS</c:v>
                </c:pt>
                <c:pt idx="1">
                  <c:v>LIME S.A. E.S.P.</c:v>
                </c:pt>
                <c:pt idx="2">
                  <c:v>CIUDAD LIMPIA</c:v>
                </c:pt>
                <c:pt idx="3">
                  <c:v>BOGOTÁ LIMPIA</c:v>
                </c:pt>
                <c:pt idx="4">
                  <c:v>ÁREA LIMPIA</c:v>
                </c:pt>
              </c:strCache>
            </c:strRef>
          </c:cat>
          <c:val>
            <c:numRef>
              <c:f>'ORDINARIOS (2)'!$E$130:$I$130</c:f>
              <c:numCache>
                <c:formatCode>#,##0.00</c:formatCode>
                <c:ptCount val="5"/>
                <c:pt idx="0">
                  <c:v>432953.93</c:v>
                </c:pt>
                <c:pt idx="1">
                  <c:v>633239.90000000014</c:v>
                </c:pt>
                <c:pt idx="2">
                  <c:v>388395.54987946007</c:v>
                </c:pt>
                <c:pt idx="3">
                  <c:v>265689.56999999995</c:v>
                </c:pt>
                <c:pt idx="4">
                  <c:v>277015.14000000007</c:v>
                </c:pt>
              </c:numCache>
            </c:numRef>
          </c:val>
          <c:extLst>
            <c:ext xmlns:c16="http://schemas.microsoft.com/office/drawing/2014/chart" uri="{C3380CC4-5D6E-409C-BE32-E72D297353CC}">
              <c16:uniqueId val="{00000000-8DA5-4549-BB40-5FB6ED0734C3}"/>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Dic-24'!$LF$112</c:f>
              <c:strCache>
                <c:ptCount val="1"/>
                <c:pt idx="0">
                  <c:v>JULIO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Dic-24'!$JC$113</c:f>
              <c:strCache>
                <c:ptCount val="1"/>
                <c:pt idx="0">
                  <c:v>SUBA</c:v>
                </c:pt>
              </c:strCache>
            </c:strRef>
          </c:cat>
          <c:val>
            <c:numRef>
              <c:f>'Recaudo x localidad Dic-24'!$LF$113</c:f>
              <c:numCache>
                <c:formatCode>"$"\ #,##0</c:formatCode>
                <c:ptCount val="1"/>
                <c:pt idx="0">
                  <c:v>17736.661107</c:v>
                </c:pt>
              </c:numCache>
            </c:numRef>
          </c:val>
          <c:extLst>
            <c:ext xmlns:c16="http://schemas.microsoft.com/office/drawing/2014/chart" uri="{C3380CC4-5D6E-409C-BE32-E72D297353CC}">
              <c16:uniqueId val="{00000000-84B7-4843-BA7E-932E4598B080}"/>
            </c:ext>
          </c:extLst>
        </c:ser>
        <c:ser>
          <c:idx val="2"/>
          <c:order val="1"/>
          <c:tx>
            <c:strRef>
              <c:f>'Recaudo x localidad Dic-24'!$LG$112</c:f>
              <c:strCache>
                <c:ptCount val="1"/>
                <c:pt idx="0">
                  <c:v>AGOSTO 2024</c:v>
                </c:pt>
              </c:strCache>
            </c:strRef>
          </c:tx>
          <c:spPr>
            <a:solidFill>
              <a:schemeClr val="accent3"/>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2-84B7-4843-BA7E-932E4598B080}"/>
              </c:ext>
            </c:extLst>
          </c:dPt>
          <c:cat>
            <c:strRef>
              <c:f>'Recaudo x localidad Dic-24'!$JC$113</c:f>
              <c:strCache>
                <c:ptCount val="1"/>
                <c:pt idx="0">
                  <c:v>SUBA</c:v>
                </c:pt>
              </c:strCache>
            </c:strRef>
          </c:cat>
          <c:val>
            <c:numRef>
              <c:f>'Recaudo x localidad Dic-24'!$LG$113</c:f>
              <c:numCache>
                <c:formatCode>"$"\ #,##0</c:formatCode>
                <c:ptCount val="1"/>
                <c:pt idx="0">
                  <c:v>15782.640925999998</c:v>
                </c:pt>
              </c:numCache>
            </c:numRef>
          </c:val>
          <c:extLst>
            <c:ext xmlns:c16="http://schemas.microsoft.com/office/drawing/2014/chart" uri="{C3380CC4-5D6E-409C-BE32-E72D297353CC}">
              <c16:uniqueId val="{00000003-84B7-4843-BA7E-932E4598B080}"/>
            </c:ext>
          </c:extLst>
        </c:ser>
        <c:ser>
          <c:idx val="3"/>
          <c:order val="2"/>
          <c:tx>
            <c:strRef>
              <c:f>'Recaudo x localidad Dic-24'!$LH$112</c:f>
              <c:strCache>
                <c:ptCount val="1"/>
                <c:pt idx="0">
                  <c:v>SEPTIEMBRE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Dic-24'!$JC$113</c:f>
              <c:strCache>
                <c:ptCount val="1"/>
                <c:pt idx="0">
                  <c:v>SUBA</c:v>
                </c:pt>
              </c:strCache>
            </c:strRef>
          </c:cat>
          <c:val>
            <c:numRef>
              <c:f>'Recaudo x localidad Dic-24'!$LH$113</c:f>
              <c:numCache>
                <c:formatCode>"$"\ #,##0</c:formatCode>
                <c:ptCount val="1"/>
                <c:pt idx="0">
                  <c:v>16728.591084</c:v>
                </c:pt>
              </c:numCache>
            </c:numRef>
          </c:val>
          <c:extLst>
            <c:ext xmlns:c16="http://schemas.microsoft.com/office/drawing/2014/chart" uri="{C3380CC4-5D6E-409C-BE32-E72D297353CC}">
              <c16:uniqueId val="{00000004-84B7-4843-BA7E-932E4598B080}"/>
            </c:ext>
          </c:extLst>
        </c:ser>
        <c:ser>
          <c:idx val="4"/>
          <c:order val="3"/>
          <c:tx>
            <c:strRef>
              <c:f>'Recaudo x localidad Dic-24'!$LI$112</c:f>
              <c:strCache>
                <c:ptCount val="1"/>
                <c:pt idx="0">
                  <c:v>OCTUBRE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Dic-24'!$JC$113</c:f>
              <c:strCache>
                <c:ptCount val="1"/>
                <c:pt idx="0">
                  <c:v>SUBA</c:v>
                </c:pt>
              </c:strCache>
            </c:strRef>
          </c:cat>
          <c:val>
            <c:numRef>
              <c:f>'Recaudo x localidad Dic-24'!$LI$113</c:f>
              <c:numCache>
                <c:formatCode>"$"\ #,##0</c:formatCode>
                <c:ptCount val="1"/>
                <c:pt idx="0">
                  <c:v>16426.719883000002</c:v>
                </c:pt>
              </c:numCache>
            </c:numRef>
          </c:val>
          <c:extLst>
            <c:ext xmlns:c16="http://schemas.microsoft.com/office/drawing/2014/chart" uri="{C3380CC4-5D6E-409C-BE32-E72D297353CC}">
              <c16:uniqueId val="{00000005-84B7-4843-BA7E-932E4598B080}"/>
            </c:ext>
          </c:extLst>
        </c:ser>
        <c:ser>
          <c:idx val="5"/>
          <c:order val="4"/>
          <c:tx>
            <c:strRef>
              <c:f>'Recaudo x localidad Dic-24'!$LJ$112</c:f>
              <c:strCache>
                <c:ptCount val="1"/>
                <c:pt idx="0">
                  <c:v>NOVIEMBRE 2024</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Dic-24'!$JC$113</c:f>
              <c:strCache>
                <c:ptCount val="1"/>
                <c:pt idx="0">
                  <c:v>SUBA</c:v>
                </c:pt>
              </c:strCache>
            </c:strRef>
          </c:cat>
          <c:val>
            <c:numRef>
              <c:f>'Recaudo x localidad Dic-24'!$LJ$113</c:f>
              <c:numCache>
                <c:formatCode>"$"\ #,##0</c:formatCode>
                <c:ptCount val="1"/>
                <c:pt idx="0">
                  <c:v>15648.981750000001</c:v>
                </c:pt>
              </c:numCache>
            </c:numRef>
          </c:val>
          <c:extLst>
            <c:ext xmlns:c16="http://schemas.microsoft.com/office/drawing/2014/chart" uri="{C3380CC4-5D6E-409C-BE32-E72D297353CC}">
              <c16:uniqueId val="{00000006-84B7-4843-BA7E-932E4598B080}"/>
            </c:ext>
          </c:extLst>
        </c:ser>
        <c:ser>
          <c:idx val="0"/>
          <c:order val="5"/>
          <c:tx>
            <c:strRef>
              <c:f>'Recaudo x localidad Dic-24'!$LK$112</c:f>
              <c:strCache>
                <c:ptCount val="1"/>
                <c:pt idx="0">
                  <c:v>DICIEMBRE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Dic-24'!$JC$113</c:f>
              <c:strCache>
                <c:ptCount val="1"/>
                <c:pt idx="0">
                  <c:v>SUBA</c:v>
                </c:pt>
              </c:strCache>
            </c:strRef>
          </c:cat>
          <c:val>
            <c:numRef>
              <c:f>'Recaudo x localidad Dic-24'!$LK$113</c:f>
              <c:numCache>
                <c:formatCode>"$"\ #,##0</c:formatCode>
                <c:ptCount val="1"/>
                <c:pt idx="0">
                  <c:v>15988.936749000002</c:v>
                </c:pt>
              </c:numCache>
            </c:numRef>
          </c:val>
          <c:extLst>
            <c:ext xmlns:c16="http://schemas.microsoft.com/office/drawing/2014/chart" uri="{C3380CC4-5D6E-409C-BE32-E72D297353CC}">
              <c16:uniqueId val="{00000007-84B7-4843-BA7E-932E4598B080}"/>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'Dic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1ED7-4D07-A205-B5F2CF49492B}"/>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1ED7-4D07-A205-B5F2CF49492B}"/>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1ED7-4D07-A205-B5F2CF49492B}"/>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1ED7-4D07-A205-B5F2CF49492B}"/>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1ED7-4D07-A205-B5F2CF49492B}"/>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1ED7-4D07-A205-B5F2CF49492B}"/>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1ED7-4D07-A205-B5F2CF49492B}"/>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ED7-4D07-A205-B5F2CF49492B}"/>
                </c:ext>
              </c:extLst>
            </c:dLbl>
            <c:dLbl>
              <c:idx val="1"/>
              <c:layout>
                <c:manualLayout>
                  <c:x val="5.8037982501560233E-2"/>
                  <c:y val="-2.3854802516462527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ED7-4D07-A205-B5F2CF49492B}"/>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ED7-4D07-A205-B5F2CF49492B}"/>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ED7-4D07-A205-B5F2CF49492B}"/>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1ED7-4D07-A205-B5F2CF49492B}"/>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1ED7-4D07-A205-B5F2CF49492B}"/>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1ED7-4D07-A205-B5F2CF49492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'Dic 2024'!$A$2:$A$8</c:f>
              <c:strCache>
                <c:ptCount val="7"/>
                <c:pt idx="0">
                  <c:v>USAQUEN</c:v>
                </c:pt>
                <c:pt idx="1">
                  <c:v>CHAPINERO</c:v>
                </c:pt>
                <c:pt idx="2">
                  <c:v>SANTA FÉ</c:v>
                </c:pt>
                <c:pt idx="3">
                  <c:v>SAN CRISTOBAL</c:v>
                </c:pt>
                <c:pt idx="4">
                  <c:v>USME</c:v>
                </c:pt>
                <c:pt idx="5">
                  <c:v>CANDELARIA</c:v>
                </c:pt>
                <c:pt idx="6">
                  <c:v>SUMAPAZ</c:v>
                </c:pt>
              </c:strCache>
            </c:strRef>
          </c:cat>
          <c:val>
            <c:numRef>
              <c:f>'Dic 2024'!$G$2:$G$8</c:f>
              <c:numCache>
                <c:formatCode>"$"\ #,##0</c:formatCode>
                <c:ptCount val="7"/>
                <c:pt idx="0">
                  <c:v>8286.1187247625039</c:v>
                </c:pt>
                <c:pt idx="1">
                  <c:v>4239.6333919509598</c:v>
                </c:pt>
                <c:pt idx="2">
                  <c:v>4420.9397640300049</c:v>
                </c:pt>
                <c:pt idx="3">
                  <c:v>3111.9959307996746</c:v>
                </c:pt>
                <c:pt idx="4">
                  <c:v>3412.7871511608391</c:v>
                </c:pt>
                <c:pt idx="5">
                  <c:v>1080.2141850899984</c:v>
                </c:pt>
                <c:pt idx="6">
                  <c:v>4.6980999200000024</c:v>
                </c:pt>
              </c:numCache>
            </c:numRef>
          </c:val>
          <c:extLst>
            <c:ext xmlns:c16="http://schemas.microsoft.com/office/drawing/2014/chart" uri="{C3380CC4-5D6E-409C-BE32-E72D297353CC}">
              <c16:uniqueId val="{0000000E-1ED7-4D07-A205-B5F2CF49492B}"/>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9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userShapes r:id="rId4"/>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'Dic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A8EA-4B3B-9DF8-0D278B7A6AF9}"/>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A8EA-4B3B-9DF8-0D278B7A6AF9}"/>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A8EA-4B3B-9DF8-0D278B7A6AF9}"/>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A8EA-4B3B-9DF8-0D278B7A6AF9}"/>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A8EA-4B3B-9DF8-0D278B7A6AF9}"/>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A8EA-4B3B-9DF8-0D278B7A6AF9}"/>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A8EA-4B3B-9DF8-0D278B7A6AF9}"/>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A8EA-4B3B-9DF8-0D278B7A6AF9}"/>
              </c:ext>
            </c:extLst>
          </c:dPt>
          <c:dLbls>
            <c:dLbl>
              <c:idx val="0"/>
              <c:layout>
                <c:manualLayout>
                  <c:x val="6.5521660595174419E-2"/>
                  <c:y val="-5.1711003162031949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8EA-4B3B-9DF8-0D278B7A6AF9}"/>
                </c:ext>
              </c:extLst>
            </c:dLbl>
            <c:dLbl>
              <c:idx val="1"/>
              <c:layout>
                <c:manualLayout>
                  <c:x val="-2.2795468076733015E-2"/>
                  <c:y val="-0.12016476723051449"/>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8EA-4B3B-9DF8-0D278B7A6AF9}"/>
                </c:ext>
              </c:extLst>
            </c:dLbl>
            <c:dLbl>
              <c:idx val="2"/>
              <c:layout>
                <c:manualLayout>
                  <c:x val="-4.2622380092244608E-4"/>
                  <c:y val="8.4029147510227664E-2"/>
                </c:manualLayout>
              </c:layout>
              <c:tx>
                <c:rich>
                  <a:bodyPr/>
                  <a:lstStyle/>
                  <a:p>
                    <a:fld id="{76583F87-ACF2-475B-BC17-E3C01C8790CD}" type="CATEGORYNAME">
                      <a:rPr lang="en-US"/>
                      <a:pPr/>
                      <a:t>[NOMBRE DE CATEGORÍA]</a:t>
                    </a:fld>
                    <a:r>
                      <a:rPr lang="en-US" baseline="0" dirty="0"/>
                      <a:t>; </a:t>
                    </a:r>
                    <a:br>
                      <a:rPr lang="en-US" baseline="0" dirty="0"/>
                    </a:br>
                    <a:fld id="{16553DC1-AE4B-4B2E-9FAB-9366D3B3B47B}" type="VALUE">
                      <a:rPr lang="en-US" baseline="0"/>
                      <a:pPr/>
                      <a:t>[VALOR]</a:t>
                    </a:fld>
                    <a:r>
                      <a:rPr lang="en-US" baseline="0" dirty="0"/>
                      <a:t>; </a:t>
                    </a:r>
                    <a:br>
                      <a:rPr lang="en-US" baseline="0" dirty="0"/>
                    </a:br>
                    <a:fld id="{932904D2-6388-4C02-BC7E-F6C587C0196C}"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A8EA-4B3B-9DF8-0D278B7A6AF9}"/>
                </c:ext>
              </c:extLst>
            </c:dLbl>
            <c:dLbl>
              <c:idx val="3"/>
              <c:layout>
                <c:manualLayout>
                  <c:x val="7.649285548502982E-2"/>
                  <c:y val="-7.2510631548271073E-2"/>
                </c:manualLayout>
              </c:layout>
              <c:tx>
                <c:rich>
                  <a:bodyPr/>
                  <a:lstStyle/>
                  <a:p>
                    <a:fld id="{616152EA-94C7-4635-9120-F53AD7572F46}" type="CATEGORYNAME">
                      <a:rPr lang="en-US"/>
                      <a:pPr/>
                      <a:t>[NOMBRE DE CATEGORÍA]</a:t>
                    </a:fld>
                    <a:r>
                      <a:rPr lang="en-US" baseline="0" dirty="0"/>
                      <a:t>;</a:t>
                    </a:r>
                    <a:br>
                      <a:rPr lang="en-US" baseline="0" dirty="0"/>
                    </a:br>
                    <a:r>
                      <a:rPr lang="en-US" baseline="0" dirty="0"/>
                      <a:t> </a:t>
                    </a:r>
                    <a:fld id="{11172151-E0EF-42D6-91AE-C03B31359310}" type="VALUE">
                      <a:rPr lang="en-US" baseline="0"/>
                      <a:pPr/>
                      <a:t>[VALOR]</a:t>
                    </a:fld>
                    <a:r>
                      <a:rPr lang="en-US" baseline="0" dirty="0"/>
                      <a:t>; </a:t>
                    </a:r>
                    <a:br>
                      <a:rPr lang="en-US" baseline="0" dirty="0"/>
                    </a:br>
                    <a:fld id="{C425C108-ADC8-41ED-89CE-7DEDBF87F170}"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8EA-4B3B-9DF8-0D278B7A6AF9}"/>
                </c:ext>
              </c:extLst>
            </c:dLbl>
            <c:dLbl>
              <c:idx val="4"/>
              <c:layout>
                <c:manualLayout>
                  <c:x val="0.2009558185414291"/>
                  <c:y val="-3.1471355097083073E-7"/>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A8EA-4B3B-9DF8-0D278B7A6AF9}"/>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A8EA-4B3B-9DF8-0D278B7A6AF9}"/>
                </c:ext>
              </c:extLst>
            </c:dLbl>
            <c:dLbl>
              <c:idx val="6"/>
              <c:layout>
                <c:manualLayout>
                  <c:x val="0"/>
                  <c:y val="-0.34591593077896432"/>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A8EA-4B3B-9DF8-0D278B7A6AF9}"/>
                </c:ext>
              </c:extLst>
            </c:dLbl>
            <c:dLbl>
              <c:idx val="7"/>
              <c:layout>
                <c:manualLayout>
                  <c:x val="5.4095860621411342E-2"/>
                  <c:y val="-2.0483655981162505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A8EA-4B3B-9DF8-0D278B7A6AF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'Dic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'Dic 2024'!$G$2:$G$9</c:f>
              <c:numCache>
                <c:formatCode>"$"\ #,##0</c:formatCode>
                <c:ptCount val="8"/>
                <c:pt idx="0">
                  <c:v>2090.1402528799722</c:v>
                </c:pt>
                <c:pt idx="1">
                  <c:v>8050.3933180399245</c:v>
                </c:pt>
                <c:pt idx="2">
                  <c:v>3107.8190446798485</c:v>
                </c:pt>
                <c:pt idx="3">
                  <c:v>6088.3916620601631</c:v>
                </c:pt>
                <c:pt idx="4">
                  <c:v>2758.7748461199817</c:v>
                </c:pt>
                <c:pt idx="5">
                  <c:v>5541.6313495098784</c:v>
                </c:pt>
                <c:pt idx="6">
                  <c:v>7748.3367648900949</c:v>
                </c:pt>
                <c:pt idx="7">
                  <c:v>7102.3542339908054</c:v>
                </c:pt>
              </c:numCache>
            </c:numRef>
          </c:val>
          <c:extLst>
            <c:ext xmlns:c16="http://schemas.microsoft.com/office/drawing/2014/chart" uri="{C3380CC4-5D6E-409C-BE32-E72D297353CC}">
              <c16:uniqueId val="{00000010-A8EA-4B3B-9DF8-0D278B7A6AF9}"/>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9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155445503075738E-2"/>
          <c:y val="0.24789711485753693"/>
          <c:w val="0.93888888888888888"/>
          <c:h val="0.59233741615631375"/>
        </c:manualLayout>
      </c:layout>
      <c:pie3DChart>
        <c:varyColors val="1"/>
        <c:ser>
          <c:idx val="0"/>
          <c:order val="0"/>
          <c:tx>
            <c:strRef>
              <c:f>'Dic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582E-4459-BC9D-29AACF8B137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582E-4459-BC9D-29AACF8B1379}"/>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82E-4459-BC9D-29AACF8B1379}"/>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82E-4459-BC9D-29AACF8B137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2024'!$A$2:$A$3</c:f>
              <c:strCache>
                <c:ptCount val="2"/>
                <c:pt idx="0">
                  <c:v>KENNEDY</c:v>
                </c:pt>
                <c:pt idx="1">
                  <c:v>FONTIBÓN</c:v>
                </c:pt>
              </c:strCache>
            </c:strRef>
          </c:cat>
          <c:val>
            <c:numRef>
              <c:f>'Dic 2024'!$G$2:$G$3</c:f>
              <c:numCache>
                <c:formatCode>"$"\ #,##0</c:formatCode>
                <c:ptCount val="2"/>
                <c:pt idx="0">
                  <c:v>8875.1123661874717</c:v>
                </c:pt>
                <c:pt idx="1">
                  <c:v>4920.219190300264</c:v>
                </c:pt>
              </c:numCache>
            </c:numRef>
          </c:val>
          <c:extLst>
            <c:ext xmlns:c16="http://schemas.microsoft.com/office/drawing/2014/chart" uri="{C3380CC4-5D6E-409C-BE32-E72D297353CC}">
              <c16:uniqueId val="{00000004-582E-4459-BC9D-29AACF8B1379}"/>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1DA5-4D2B-88DF-AF8117EEB5A4}"/>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1DA5-4D2B-88DF-AF8117EEB5A4}"/>
              </c:ext>
            </c:extLst>
          </c:dPt>
          <c:dLbls>
            <c:dLbl>
              <c:idx val="0"/>
              <c:layout>
                <c:manualLayout>
                  <c:x val="-5.2830187807157904E-2"/>
                  <c:y val="-0.48051911613987358"/>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1DA5-4D2B-88DF-AF8117EEB5A4}"/>
                </c:ext>
              </c:extLst>
            </c:dLbl>
            <c:dLbl>
              <c:idx val="1"/>
              <c:layout>
                <c:manualLayout>
                  <c:x val="-1.8349477238820761E-2"/>
                  <c:y val="1.6163933119973762E-2"/>
                </c:manualLayout>
              </c:layout>
              <c:tx>
                <c:rich>
                  <a:bodyPr/>
                  <a:lstStyle/>
                  <a:p>
                    <a:fld id="{824F9B85-2CE5-41DA-B957-DE14ECB5A28E}" type="CATEGORYNAME">
                      <a:rPr lang="en-US" sz="1000"/>
                      <a:pPr/>
                      <a:t>[NOMBRE DE CATEGORÍA]</a:t>
                    </a:fld>
                    <a:r>
                      <a:rPr lang="en-US" sz="1000"/>
                      <a:t>; </a:t>
                    </a:r>
                    <a:fld id="{E9AA9CF2-7026-4256-B5BC-58F2053B8F37}" type="VALUE">
                      <a:rPr lang="en-US" sz="1000"/>
                      <a:pPr/>
                      <a:t>[VALOR]</a:t>
                    </a:fld>
                    <a:r>
                      <a:rPr lang="en-US" sz="1000"/>
                      <a:t>; </a:t>
                    </a:r>
                    <a:fld id="{9E4A78D5-3DC6-4054-9C59-20329BD2741D}" type="PERCENTAGE">
                      <a:rPr lang="en-US" sz="1000"/>
                      <a:pPr/>
                      <a:t>[PORCENTAJE]</a:t>
                    </a:fld>
                    <a:endParaRPr lang="en-US" sz="1000"/>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2607344742553461"/>
                    </c:manualLayout>
                  </c15:layout>
                  <c15:dlblFieldTable/>
                  <c15:showDataLabelsRange val="0"/>
                </c:ext>
                <c:ext xmlns:c16="http://schemas.microsoft.com/office/drawing/2014/chart" uri="{C3380CC4-5D6E-409C-BE32-E72D297353CC}">
                  <c16:uniqueId val="{00000003-1DA5-4D2B-88DF-AF8117EEB5A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'Dic 2024'!$A$2:$A$3</c:f>
              <c:strCache>
                <c:ptCount val="2"/>
                <c:pt idx="0">
                  <c:v>ENGATIVÁ</c:v>
                </c:pt>
                <c:pt idx="1">
                  <c:v>BARRIOS UNIDOS</c:v>
                </c:pt>
              </c:strCache>
            </c:strRef>
          </c:cat>
          <c:val>
            <c:numRef>
              <c:f>'Dic 2024'!$G$2:$G$3</c:f>
              <c:numCache>
                <c:formatCode>_-* #,##0_-;\-* #,##0_-;_-* "-"??_-;_-@_-</c:formatCode>
                <c:ptCount val="2"/>
                <c:pt idx="0" formatCode="&quot;$&quot;\ #,##0">
                  <c:v>14618.095106230552</c:v>
                </c:pt>
                <c:pt idx="1">
                  <c:v>7628.490963209807</c:v>
                </c:pt>
              </c:numCache>
            </c:numRef>
          </c:val>
          <c:extLst>
            <c:ext xmlns:c16="http://schemas.microsoft.com/office/drawing/2014/chart" uri="{C3380CC4-5D6E-409C-BE32-E72D297353CC}">
              <c16:uniqueId val="{00000004-1DA5-4D2B-88DF-AF8117EEB5A4}"/>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'Dic 2024'!$G$1</c:f>
              <c:strCache>
                <c:ptCount val="1"/>
                <c:pt idx="0">
                  <c:v>TOTAL 
CARTERA</c:v>
                </c:pt>
              </c:strCache>
            </c:strRef>
          </c:tx>
          <c:spPr>
            <a:scene3d>
              <a:camera prst="orthographicFront"/>
              <a:lightRig rig="threePt" dir="t"/>
            </a:scene3d>
            <a:sp3d>
              <a:bevelT/>
            </a:sp3d>
          </c:spPr>
          <c:explosion val="14"/>
          <c:dPt>
            <c:idx val="0"/>
            <c:bubble3D val="0"/>
            <c:explosion val="25"/>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9E82-4889-BB91-38661BA5E0A4}"/>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9E82-4889-BB91-38661BA5E0A4}"/>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9E82-4889-BB91-38661BA5E0A4}"/>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9E82-4889-BB91-38661BA5E0A4}"/>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9E82-4889-BB91-38661BA5E0A4}"/>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9E82-4889-BB91-38661BA5E0A4}"/>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9E82-4889-BB91-38661BA5E0A4}"/>
              </c:ext>
            </c:extLst>
          </c:dPt>
          <c:dLbls>
            <c:dLbl>
              <c:idx val="0"/>
              <c:layout>
                <c:manualLayout>
                  <c:x val="-0.29407353027419808"/>
                  <c:y val="-0.74223843436313086"/>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9714319605074496"/>
                      <c:h val="0.22598918775496665"/>
                    </c:manualLayout>
                  </c15:layout>
                  <c15:dlblFieldTable/>
                  <c15:showDataLabelsRange val="0"/>
                </c:ext>
                <c:ext xmlns:c16="http://schemas.microsoft.com/office/drawing/2014/chart" uri="{C3380CC4-5D6E-409C-BE32-E72D297353CC}">
                  <c16:uniqueId val="{00000001-9E82-4889-BB91-38661BA5E0A4}"/>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E82-4889-BB91-38661BA5E0A4}"/>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9E82-4889-BB91-38661BA5E0A4}"/>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9E82-4889-BB91-38661BA5E0A4}"/>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9E82-4889-BB91-38661BA5E0A4}"/>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9E82-4889-BB91-38661BA5E0A4}"/>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9E82-4889-BB91-38661BA5E0A4}"/>
                </c:ext>
              </c:extLst>
            </c:dLbl>
            <c:spPr>
              <a:noFill/>
              <a:ln>
                <a:noFill/>
              </a:ln>
              <a:effectLst/>
            </c:spPr>
            <c:txPr>
              <a:bodyPr rot="0" vert="horz"/>
              <a:lstStyle/>
              <a:p>
                <a:pPr>
                  <a:defRPr sz="1000">
                    <a:latin typeface="+mn-lt"/>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'Dic 2024'!$A$2</c:f>
              <c:strCache>
                <c:ptCount val="1"/>
                <c:pt idx="0">
                  <c:v>SUBA</c:v>
                </c:pt>
              </c:strCache>
            </c:strRef>
          </c:cat>
          <c:val>
            <c:numRef>
              <c:f>'Dic 2024'!$G$2</c:f>
              <c:numCache>
                <c:formatCode>"$"\ #,##0</c:formatCode>
                <c:ptCount val="1"/>
                <c:pt idx="0">
                  <c:v>11008.222014813522</c:v>
                </c:pt>
              </c:numCache>
            </c:numRef>
          </c:val>
          <c:extLst>
            <c:ext xmlns:c16="http://schemas.microsoft.com/office/drawing/2014/chart" uri="{C3380CC4-5D6E-409C-BE32-E72D297353CC}">
              <c16:uniqueId val="{0000000E-9E82-4889-BB91-38661BA5E0A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CO"/>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8F3-4A0D-867F-FE36985A80E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8F3-4A0D-867F-FE36985A80E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8F3-4A0D-867F-FE36985A80E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8F3-4A0D-867F-FE36985A80E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2024'!$K$1:$L$1</c:f>
              <c:strCache>
                <c:ptCount val="2"/>
                <c:pt idx="0">
                  <c:v>CARTERA VIGENCIA</c:v>
                </c:pt>
                <c:pt idx="1">
                  <c:v>CARTERA VENCIDA</c:v>
                </c:pt>
              </c:strCache>
            </c:strRef>
          </c:cat>
          <c:val>
            <c:numRef>
              <c:f>'Dic 2024'!$K$2:$L$2</c:f>
              <c:numCache>
                <c:formatCode>"$"\ #,##0</c:formatCode>
                <c:ptCount val="2"/>
                <c:pt idx="0">
                  <c:v>12140.256132002363</c:v>
                </c:pt>
                <c:pt idx="1">
                  <c:v>12416.131115711616</c:v>
                </c:pt>
              </c:numCache>
            </c:numRef>
          </c:val>
          <c:extLst>
            <c:ext xmlns:c16="http://schemas.microsoft.com/office/drawing/2014/chart" uri="{C3380CC4-5D6E-409C-BE32-E72D297353CC}">
              <c16:uniqueId val="{00000004-98F3-4A0D-867F-FE36985A80E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98F3-4A0D-867F-FE36985A80E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98F3-4A0D-867F-FE36985A80E6}"/>
              </c:ext>
            </c:extLst>
          </c:dPt>
          <c:cat>
            <c:strRef>
              <c:f>'Dic 2024'!$K$1:$L$1</c:f>
              <c:strCache>
                <c:ptCount val="2"/>
                <c:pt idx="0">
                  <c:v>CARTERA VIGENCIA</c:v>
                </c:pt>
                <c:pt idx="1">
                  <c:v>CARTERA VENCIDA</c:v>
                </c:pt>
              </c:strCache>
            </c:strRef>
          </c:cat>
          <c:val>
            <c:numRef>
              <c:f>'Dic 2024'!$K$3:$L$3</c:f>
              <c:numCache>
                <c:formatCode>0.00%</c:formatCode>
                <c:ptCount val="2"/>
                <c:pt idx="0">
                  <c:v>0.49438282633095926</c:v>
                </c:pt>
                <c:pt idx="1">
                  <c:v>0.50561717366904069</c:v>
                </c:pt>
              </c:numCache>
            </c:numRef>
          </c:val>
          <c:extLst>
            <c:ext xmlns:c16="http://schemas.microsoft.com/office/drawing/2014/chart" uri="{C3380CC4-5D6E-409C-BE32-E72D297353CC}">
              <c16:uniqueId val="{00000009-98F3-4A0D-867F-FE36985A80E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C35-49C6-BB28-69743A213FF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C35-49C6-BB28-69743A213FF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C35-49C6-BB28-69743A213FFA}"/>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C35-49C6-BB28-69743A213FF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2024'!$K$1:$L$1</c:f>
              <c:strCache>
                <c:ptCount val="2"/>
                <c:pt idx="0">
                  <c:v>CARTERA VIGENCIA</c:v>
                </c:pt>
                <c:pt idx="1">
                  <c:v>CARTERA VENCIDA</c:v>
                </c:pt>
              </c:strCache>
            </c:strRef>
          </c:cat>
          <c:val>
            <c:numRef>
              <c:f>'Dic 2024'!$K$2:$L$2</c:f>
              <c:numCache>
                <c:formatCode>"$"\ #,##0</c:formatCode>
                <c:ptCount val="2"/>
                <c:pt idx="0">
                  <c:v>15177.729413731713</c:v>
                </c:pt>
                <c:pt idx="1">
                  <c:v>27310.112058438961</c:v>
                </c:pt>
              </c:numCache>
            </c:numRef>
          </c:val>
          <c:extLst>
            <c:ext xmlns:c16="http://schemas.microsoft.com/office/drawing/2014/chart" uri="{C3380CC4-5D6E-409C-BE32-E72D297353CC}">
              <c16:uniqueId val="{00000004-0C35-49C6-BB28-69743A213FF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C35-49C6-BB28-69743A213FF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C35-49C6-BB28-69743A213FFA}"/>
              </c:ext>
            </c:extLst>
          </c:dPt>
          <c:cat>
            <c:strRef>
              <c:f>'Dic 2024'!$K$1:$L$1</c:f>
              <c:strCache>
                <c:ptCount val="2"/>
                <c:pt idx="0">
                  <c:v>CARTERA VIGENCIA</c:v>
                </c:pt>
                <c:pt idx="1">
                  <c:v>CARTERA VENCIDA</c:v>
                </c:pt>
              </c:strCache>
            </c:strRef>
          </c:cat>
          <c:val>
            <c:numRef>
              <c:f>'Dic 2024'!$K$3:$L$3</c:f>
              <c:numCache>
                <c:formatCode>0.00%</c:formatCode>
                <c:ptCount val="2"/>
                <c:pt idx="0">
                  <c:v>0.35722524110039933</c:v>
                </c:pt>
                <c:pt idx="1">
                  <c:v>0.64277475889960078</c:v>
                </c:pt>
              </c:numCache>
            </c:numRef>
          </c:val>
          <c:extLst>
            <c:ext xmlns:c16="http://schemas.microsoft.com/office/drawing/2014/chart" uri="{C3380CC4-5D6E-409C-BE32-E72D297353CC}">
              <c16:uniqueId val="{00000009-0C35-49C6-BB28-69743A213FF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86F-4F23-A34D-8BDF1DF550B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86F-4F23-A34D-8BDF1DF550BD}"/>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86F-4F23-A34D-8BDF1DF550BD}"/>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86F-4F23-A34D-8BDF1DF550B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2024'!$K$1:$L$1</c:f>
              <c:strCache>
                <c:ptCount val="2"/>
                <c:pt idx="0">
                  <c:v>CARTERA VIGENCIA</c:v>
                </c:pt>
                <c:pt idx="1">
                  <c:v>CARTERA VENCIDA</c:v>
                </c:pt>
              </c:strCache>
            </c:strRef>
          </c:cat>
          <c:val>
            <c:numRef>
              <c:f>'Dic 2024'!$K$2:$L$2</c:f>
              <c:numCache>
                <c:formatCode>"$"\ #,##0</c:formatCode>
                <c:ptCount val="2"/>
                <c:pt idx="0">
                  <c:v>7482.1084628684675</c:v>
                </c:pt>
                <c:pt idx="1">
                  <c:v>6313.2230936192682</c:v>
                </c:pt>
              </c:numCache>
            </c:numRef>
          </c:val>
          <c:extLst>
            <c:ext xmlns:c16="http://schemas.microsoft.com/office/drawing/2014/chart" uri="{C3380CC4-5D6E-409C-BE32-E72D297353CC}">
              <c16:uniqueId val="{00000004-086F-4F23-A34D-8BDF1DF550B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86F-4F23-A34D-8BDF1DF550B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86F-4F23-A34D-8BDF1DF550BD}"/>
              </c:ext>
            </c:extLst>
          </c:dPt>
          <c:cat>
            <c:strRef>
              <c:f>'Dic 2024'!$K$1:$L$1</c:f>
              <c:strCache>
                <c:ptCount val="2"/>
                <c:pt idx="0">
                  <c:v>CARTERA VIGENCIA</c:v>
                </c:pt>
                <c:pt idx="1">
                  <c:v>CARTERA VENCIDA</c:v>
                </c:pt>
              </c:strCache>
            </c:strRef>
          </c:cat>
          <c:val>
            <c:numRef>
              <c:f>'Dic 2024'!$K$3:$L$3</c:f>
              <c:numCache>
                <c:formatCode>0.00%</c:formatCode>
                <c:ptCount val="2"/>
                <c:pt idx="0">
                  <c:v>0.54236525104391164</c:v>
                </c:pt>
                <c:pt idx="1">
                  <c:v>0.45763474895608836</c:v>
                </c:pt>
              </c:numCache>
            </c:numRef>
          </c:val>
          <c:extLst>
            <c:ext xmlns:c16="http://schemas.microsoft.com/office/drawing/2014/chart" uri="{C3380CC4-5D6E-409C-BE32-E72D297353CC}">
              <c16:uniqueId val="{00000009-086F-4F23-A34D-8BDF1DF550B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043-46A6-A622-8A498BFBCAC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043-46A6-A622-8A498BFBCACD}"/>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043-46A6-A622-8A498BFBCACD}"/>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043-46A6-A622-8A498BFBCAC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2024'!$K$1:$L$1</c:f>
              <c:strCache>
                <c:ptCount val="2"/>
                <c:pt idx="0">
                  <c:v>CARTERA VIGENCIA</c:v>
                </c:pt>
                <c:pt idx="1">
                  <c:v>CARTERA VENCIDA</c:v>
                </c:pt>
              </c:strCache>
            </c:strRef>
          </c:cat>
          <c:val>
            <c:numRef>
              <c:f>'Dic 2024'!$K$2:$L$2</c:f>
              <c:numCache>
                <c:formatCode>"$"\ #,##0</c:formatCode>
                <c:ptCount val="2"/>
                <c:pt idx="0">
                  <c:v>7708.148227869372</c:v>
                </c:pt>
                <c:pt idx="1">
                  <c:v>14538.437841570987</c:v>
                </c:pt>
              </c:numCache>
            </c:numRef>
          </c:val>
          <c:extLst>
            <c:ext xmlns:c16="http://schemas.microsoft.com/office/drawing/2014/chart" uri="{C3380CC4-5D6E-409C-BE32-E72D297353CC}">
              <c16:uniqueId val="{00000004-5043-46A6-A622-8A498BFBCAC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043-46A6-A622-8A498BFBCAC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043-46A6-A622-8A498BFBCACD}"/>
              </c:ext>
            </c:extLst>
          </c:dPt>
          <c:cat>
            <c:strRef>
              <c:f>'Dic 2024'!$K$1:$L$1</c:f>
              <c:strCache>
                <c:ptCount val="2"/>
                <c:pt idx="0">
                  <c:v>CARTERA VIGENCIA</c:v>
                </c:pt>
                <c:pt idx="1">
                  <c:v>CARTERA VENCIDA</c:v>
                </c:pt>
              </c:strCache>
            </c:strRef>
          </c:cat>
          <c:val>
            <c:numRef>
              <c:f>'Dic 2024'!$K$3:$L$3</c:f>
              <c:numCache>
                <c:formatCode>0.00%</c:formatCode>
                <c:ptCount val="2"/>
                <c:pt idx="0">
                  <c:v>0.34648679144787448</c:v>
                </c:pt>
                <c:pt idx="1">
                  <c:v>0.65351320855212547</c:v>
                </c:pt>
              </c:numCache>
            </c:numRef>
          </c:val>
          <c:extLst>
            <c:ext xmlns:c16="http://schemas.microsoft.com/office/drawing/2014/chart" uri="{C3380CC4-5D6E-409C-BE32-E72D297353CC}">
              <c16:uniqueId val="{00000009-5043-46A6-A622-8A498BFBCAC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B90-4884-9808-AE60519DDB1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B90-4884-9808-AE60519DDB10}"/>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2B90-4884-9808-AE60519DDB10}"/>
                </c:ext>
              </c:extLst>
            </c:dLbl>
            <c:dLbl>
              <c:idx val="1"/>
              <c:layout>
                <c:manualLayout>
                  <c:x val="-7.2439153256699834E-2"/>
                  <c:y val="7.100660368638084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0388053352880297"/>
                      <c:h val="0.1742710239976325"/>
                    </c:manualLayout>
                  </c15:layout>
                </c:ext>
                <c:ext xmlns:c16="http://schemas.microsoft.com/office/drawing/2014/chart" uri="{C3380CC4-5D6E-409C-BE32-E72D297353CC}">
                  <c16:uniqueId val="{00000003-2B90-4884-9808-AE60519DDB1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2024'!$Q$1:$R$1</c:f>
              <c:strCache>
                <c:ptCount val="2"/>
                <c:pt idx="0">
                  <c:v>CARTERA
VIGENCIA</c:v>
                </c:pt>
                <c:pt idx="1">
                  <c:v>CARTERA
 VENCIDA</c:v>
                </c:pt>
              </c:strCache>
            </c:strRef>
          </c:cat>
          <c:val>
            <c:numRef>
              <c:f>'Dic 2024'!$Q$2:$R$2</c:f>
              <c:numCache>
                <c:formatCode>"$"\ #,##0</c:formatCode>
                <c:ptCount val="2"/>
                <c:pt idx="0">
                  <c:v>6250.9670022210594</c:v>
                </c:pt>
                <c:pt idx="1">
                  <c:v>4757.2550125924627</c:v>
                </c:pt>
              </c:numCache>
            </c:numRef>
          </c:val>
          <c:extLst>
            <c:ext xmlns:c16="http://schemas.microsoft.com/office/drawing/2014/chart" uri="{C3380CC4-5D6E-409C-BE32-E72D297353CC}">
              <c16:uniqueId val="{00000004-2B90-4884-9808-AE60519DDB1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2B90-4884-9808-AE60519DDB1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2B90-4884-9808-AE60519DDB10}"/>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2024'!$Q$1:$R$1</c:f>
              <c:strCache>
                <c:ptCount val="2"/>
                <c:pt idx="0">
                  <c:v>CARTERA
VIGENCIA</c:v>
                </c:pt>
                <c:pt idx="1">
                  <c:v>CARTERA
 VENCIDA</c:v>
                </c:pt>
              </c:strCache>
            </c:strRef>
          </c:cat>
          <c:val>
            <c:numRef>
              <c:f>'Dic 2024'!$Q$3:$R$3</c:f>
              <c:numCache>
                <c:formatCode>0%</c:formatCode>
                <c:ptCount val="2"/>
                <c:pt idx="0">
                  <c:v>0.56784528816817748</c:v>
                </c:pt>
                <c:pt idx="1">
                  <c:v>0.43215471183182252</c:v>
                </c:pt>
              </c:numCache>
            </c:numRef>
          </c:val>
          <c:extLst>
            <c:ext xmlns:c16="http://schemas.microsoft.com/office/drawing/2014/chart" uri="{C3380CC4-5D6E-409C-BE32-E72D297353CC}">
              <c16:uniqueId val="{00000009-2B90-4884-9808-AE60519DDB10}"/>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2024'!$P$39:$P$48</c:f>
              <c:numCache>
                <c:formatCode>"$"\ #,##0</c:formatCode>
                <c:ptCount val="10"/>
                <c:pt idx="0">
                  <c:v>11712.951150726334</c:v>
                </c:pt>
                <c:pt idx="1">
                  <c:v>720.26880874001483</c:v>
                </c:pt>
                <c:pt idx="2">
                  <c:v>350.36200146999943</c:v>
                </c:pt>
                <c:pt idx="3">
                  <c:v>217.99195756999913</c:v>
                </c:pt>
                <c:pt idx="4">
                  <c:v>150.24640562999954</c:v>
                </c:pt>
                <c:pt idx="5">
                  <c:v>137.88242435999996</c:v>
                </c:pt>
                <c:pt idx="6">
                  <c:v>131.23749451000003</c:v>
                </c:pt>
                <c:pt idx="7">
                  <c:v>775.7284993999948</c:v>
                </c:pt>
                <c:pt idx="8">
                  <c:v>589.70858597999711</c:v>
                </c:pt>
                <c:pt idx="9">
                  <c:v>6307.5053384600315</c:v>
                </c:pt>
              </c:numCache>
            </c:numRef>
          </c:val>
          <c:extLst>
            <c:ext xmlns:c16="http://schemas.microsoft.com/office/drawing/2014/chart" uri="{C3380CC4-5D6E-409C-BE32-E72D297353CC}">
              <c16:uniqueId val="{00000000-6CC1-4DC8-B586-752CADEE0181}"/>
            </c:ext>
          </c:extLst>
        </c:ser>
        <c:ser>
          <c:idx val="1"/>
          <c:order val="1"/>
          <c:tx>
            <c:strRef>
              <c:f>'Dic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6CC1-4DC8-B586-752CADEE0181}"/>
              </c:ext>
            </c:extLst>
          </c:dPt>
          <c:dPt>
            <c:idx val="1"/>
            <c:invertIfNegative val="0"/>
            <c:bubble3D val="0"/>
            <c:extLst>
              <c:ext xmlns:c16="http://schemas.microsoft.com/office/drawing/2014/chart" uri="{C3380CC4-5D6E-409C-BE32-E72D297353CC}">
                <c16:uniqueId val="{00000002-6CC1-4DC8-B586-752CADEE0181}"/>
              </c:ext>
            </c:extLst>
          </c:dPt>
          <c:dPt>
            <c:idx val="2"/>
            <c:invertIfNegative val="0"/>
            <c:bubble3D val="0"/>
            <c:extLst>
              <c:ext xmlns:c16="http://schemas.microsoft.com/office/drawing/2014/chart" uri="{C3380CC4-5D6E-409C-BE32-E72D297353CC}">
                <c16:uniqueId val="{00000003-6CC1-4DC8-B586-752CADEE0181}"/>
              </c:ext>
            </c:extLst>
          </c:dPt>
          <c:dPt>
            <c:idx val="3"/>
            <c:invertIfNegative val="0"/>
            <c:bubble3D val="0"/>
            <c:extLst>
              <c:ext xmlns:c16="http://schemas.microsoft.com/office/drawing/2014/chart" uri="{C3380CC4-5D6E-409C-BE32-E72D297353CC}">
                <c16:uniqueId val="{00000004-6CC1-4DC8-B586-752CADEE0181}"/>
              </c:ext>
            </c:extLst>
          </c:dPt>
          <c:dPt>
            <c:idx val="4"/>
            <c:invertIfNegative val="0"/>
            <c:bubble3D val="0"/>
            <c:extLst>
              <c:ext xmlns:c16="http://schemas.microsoft.com/office/drawing/2014/chart" uri="{C3380CC4-5D6E-409C-BE32-E72D297353CC}">
                <c16:uniqueId val="{00000005-6CC1-4DC8-B586-752CADEE0181}"/>
              </c:ext>
            </c:extLst>
          </c:dPt>
          <c:dPt>
            <c:idx val="5"/>
            <c:invertIfNegative val="0"/>
            <c:bubble3D val="0"/>
            <c:extLst>
              <c:ext xmlns:c16="http://schemas.microsoft.com/office/drawing/2014/chart" uri="{C3380CC4-5D6E-409C-BE32-E72D297353CC}">
                <c16:uniqueId val="{00000006-6CC1-4DC8-B586-752CADEE0181}"/>
              </c:ext>
            </c:extLst>
          </c:dPt>
          <c:dPt>
            <c:idx val="6"/>
            <c:invertIfNegative val="0"/>
            <c:bubble3D val="0"/>
            <c:extLst>
              <c:ext xmlns:c16="http://schemas.microsoft.com/office/drawing/2014/chart" uri="{C3380CC4-5D6E-409C-BE32-E72D297353CC}">
                <c16:uniqueId val="{00000007-6CC1-4DC8-B586-752CADEE0181}"/>
              </c:ext>
            </c:extLst>
          </c:dPt>
          <c:dPt>
            <c:idx val="7"/>
            <c:invertIfNegative val="0"/>
            <c:bubble3D val="0"/>
            <c:extLst>
              <c:ext xmlns:c16="http://schemas.microsoft.com/office/drawing/2014/chart" uri="{C3380CC4-5D6E-409C-BE32-E72D297353CC}">
                <c16:uniqueId val="{00000008-6CC1-4DC8-B586-752CADEE0181}"/>
              </c:ext>
            </c:extLst>
          </c:dPt>
          <c:dPt>
            <c:idx val="8"/>
            <c:invertIfNegative val="0"/>
            <c:bubble3D val="0"/>
            <c:extLst>
              <c:ext xmlns:c16="http://schemas.microsoft.com/office/drawing/2014/chart" uri="{C3380CC4-5D6E-409C-BE32-E72D297353CC}">
                <c16:uniqueId val="{00000009-6CC1-4DC8-B586-752CADEE0181}"/>
              </c:ext>
            </c:extLst>
          </c:dPt>
          <c:dPt>
            <c:idx val="9"/>
            <c:invertIfNegative val="0"/>
            <c:bubble3D val="0"/>
            <c:extLst>
              <c:ext xmlns:c16="http://schemas.microsoft.com/office/drawing/2014/chart" uri="{C3380CC4-5D6E-409C-BE32-E72D297353CC}">
                <c16:uniqueId val="{0000000A-6CC1-4DC8-B586-752CADEE0181}"/>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2024'!$Q$39:$Q$48</c:f>
              <c:numCache>
                <c:formatCode>"$"\ #,##0</c:formatCode>
                <c:ptCount val="10"/>
                <c:pt idx="0">
                  <c:v>343.59455022000373</c:v>
                </c:pt>
                <c:pt idx="1">
                  <c:v>343.02044168000276</c:v>
                </c:pt>
                <c:pt idx="2">
                  <c:v>225.70114622999969</c:v>
                </c:pt>
                <c:pt idx="3">
                  <c:v>54.192210000000038</c:v>
                </c:pt>
                <c:pt idx="4">
                  <c:v>101.6764696999996</c:v>
                </c:pt>
                <c:pt idx="5">
                  <c:v>39.30014999999996</c:v>
                </c:pt>
                <c:pt idx="6">
                  <c:v>53.021683720000027</c:v>
                </c:pt>
                <c:pt idx="7">
                  <c:v>369.02091431999986</c:v>
                </c:pt>
                <c:pt idx="8">
                  <c:v>279.77797622999987</c:v>
                </c:pt>
                <c:pt idx="9">
                  <c:v>1653.1990387500036</c:v>
                </c:pt>
              </c:numCache>
            </c:numRef>
          </c:val>
          <c:extLst>
            <c:ext xmlns:c16="http://schemas.microsoft.com/office/drawing/2014/chart" uri="{C3380CC4-5D6E-409C-BE32-E72D297353CC}">
              <c16:uniqueId val="{0000000B-6CC1-4DC8-B586-752CADEE0181}"/>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2024'!$O$40:$O$49</c:f>
              <c:numCache>
                <c:formatCode>_-* #,##0_-;\-* #,##0_-;_-* "-"??_-;_-@_-</c:formatCode>
                <c:ptCount val="10"/>
                <c:pt idx="0">
                  <c:v>12624.223512820497</c:v>
                </c:pt>
                <c:pt idx="1">
                  <c:v>13.210200000000006</c:v>
                </c:pt>
                <c:pt idx="2">
                  <c:v>1891.4032793299914</c:v>
                </c:pt>
                <c:pt idx="3">
                  <c:v>-0.13061564000000001</c:v>
                </c:pt>
                <c:pt idx="4">
                  <c:v>830.64603754998961</c:v>
                </c:pt>
                <c:pt idx="5">
                  <c:v>28.96799</c:v>
                </c:pt>
                <c:pt idx="6">
                  <c:v>540.35087150999846</c:v>
                </c:pt>
                <c:pt idx="7">
                  <c:v>1202.9677787999972</c:v>
                </c:pt>
                <c:pt idx="8">
                  <c:v>2198.6924248200007</c:v>
                </c:pt>
                <c:pt idx="9">
                  <c:v>11167.562937519899</c:v>
                </c:pt>
              </c:numCache>
            </c:numRef>
          </c:val>
          <c:extLst>
            <c:ext xmlns:c16="http://schemas.microsoft.com/office/drawing/2014/chart" uri="{C3380CC4-5D6E-409C-BE32-E72D297353CC}">
              <c16:uniqueId val="{00000000-AB4B-40C8-B042-5103946551CD}"/>
            </c:ext>
          </c:extLst>
        </c:ser>
        <c:ser>
          <c:idx val="1"/>
          <c:order val="1"/>
          <c:tx>
            <c:strRef>
              <c:f>'Dic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2024'!$P$40:$P$49</c:f>
              <c:numCache>
                <c:formatCode>"$"\ #,##0</c:formatCode>
                <c:ptCount val="10"/>
                <c:pt idx="0">
                  <c:v>-109.42950046000236</c:v>
                </c:pt>
                <c:pt idx="1">
                  <c:v>0</c:v>
                </c:pt>
                <c:pt idx="2">
                  <c:v>146.14587737000002</c:v>
                </c:pt>
                <c:pt idx="3">
                  <c:v>0.74914999999999998</c:v>
                </c:pt>
                <c:pt idx="4">
                  <c:v>352.20372477000001</c:v>
                </c:pt>
                <c:pt idx="5">
                  <c:v>0.20491000000000001</c:v>
                </c:pt>
                <c:pt idx="6">
                  <c:v>140.78780299999994</c:v>
                </c:pt>
                <c:pt idx="7">
                  <c:v>567.61726052999813</c:v>
                </c:pt>
                <c:pt idx="8">
                  <c:v>449.47577727999925</c:v>
                </c:pt>
                <c:pt idx="9">
                  <c:v>10442.192052959886</c:v>
                </c:pt>
              </c:numCache>
            </c:numRef>
          </c:val>
          <c:extLst>
            <c:ext xmlns:c16="http://schemas.microsoft.com/office/drawing/2014/chart" uri="{C3380CC4-5D6E-409C-BE32-E72D297353CC}">
              <c16:uniqueId val="{00000001-AB4B-40C8-B042-5103946551CD}"/>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2024'!$O$34:$O$43</c:f>
              <c:numCache>
                <c:formatCode>_-* #,##0_-;\-* #,##0_-;_-* "-"??_-;_-@_-</c:formatCode>
                <c:ptCount val="10"/>
                <c:pt idx="0">
                  <c:v>5803.0052315537941</c:v>
                </c:pt>
                <c:pt idx="1">
                  <c:v>484.07834304999994</c:v>
                </c:pt>
                <c:pt idx="2">
                  <c:v>251.87236671000005</c:v>
                </c:pt>
                <c:pt idx="3">
                  <c:v>117.79220572000024</c:v>
                </c:pt>
                <c:pt idx="4">
                  <c:v>86.289818899999943</c:v>
                </c:pt>
                <c:pt idx="5">
                  <c:v>82.530169979999926</c:v>
                </c:pt>
                <c:pt idx="6">
                  <c:v>71.738880519999995</c:v>
                </c:pt>
                <c:pt idx="7">
                  <c:v>488.1969475200043</c:v>
                </c:pt>
                <c:pt idx="8">
                  <c:v>734.73528102000103</c:v>
                </c:pt>
                <c:pt idx="9">
                  <c:v>3113.1907658999894</c:v>
                </c:pt>
              </c:numCache>
            </c:numRef>
          </c:val>
          <c:extLst>
            <c:ext xmlns:c16="http://schemas.microsoft.com/office/drawing/2014/chart" uri="{C3380CC4-5D6E-409C-BE32-E72D297353CC}">
              <c16:uniqueId val="{00000000-60C0-47D1-A96A-681471A6BAD8}"/>
            </c:ext>
          </c:extLst>
        </c:ser>
        <c:ser>
          <c:idx val="1"/>
          <c:order val="1"/>
          <c:tx>
            <c:strRef>
              <c:f>'Dic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2024'!$P$34:$P$43</c:f>
              <c:numCache>
                <c:formatCode>"$"\ #,##0</c:formatCode>
                <c:ptCount val="10"/>
                <c:pt idx="0">
                  <c:v>648.1965276099977</c:v>
                </c:pt>
                <c:pt idx="1">
                  <c:v>365.65266999999915</c:v>
                </c:pt>
                <c:pt idx="2">
                  <c:v>202.23546500000006</c:v>
                </c:pt>
                <c:pt idx="3">
                  <c:v>186.30386000000013</c:v>
                </c:pt>
                <c:pt idx="4">
                  <c:v>50.409830000000007</c:v>
                </c:pt>
                <c:pt idx="5">
                  <c:v>113.45966000000008</c:v>
                </c:pt>
                <c:pt idx="6">
                  <c:v>97.318469999999962</c:v>
                </c:pt>
                <c:pt idx="7">
                  <c:v>80.631859999999946</c:v>
                </c:pt>
                <c:pt idx="8">
                  <c:v>206.82533499999982</c:v>
                </c:pt>
                <c:pt idx="9">
                  <c:v>610.86786799999982</c:v>
                </c:pt>
              </c:numCache>
            </c:numRef>
          </c:val>
          <c:extLst>
            <c:ext xmlns:c16="http://schemas.microsoft.com/office/drawing/2014/chart" uri="{C3380CC4-5D6E-409C-BE32-E72D297353CC}">
              <c16:uniqueId val="{00000001-60C0-47D1-A96A-681471A6BAD8}"/>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b="0">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'Dic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'Dic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2024'!$P$34:$P$43</c:f>
              <c:numCache>
                <c:formatCode>"$"\ #,##0</c:formatCode>
                <c:ptCount val="10"/>
                <c:pt idx="0">
                  <c:v>-110.91555828000051</c:v>
                </c:pt>
                <c:pt idx="1">
                  <c:v>0</c:v>
                </c:pt>
                <c:pt idx="2">
                  <c:v>50.225385850000016</c:v>
                </c:pt>
                <c:pt idx="3">
                  <c:v>0</c:v>
                </c:pt>
                <c:pt idx="4">
                  <c:v>130.23556999999994</c:v>
                </c:pt>
                <c:pt idx="5">
                  <c:v>0.21448</c:v>
                </c:pt>
                <c:pt idx="6">
                  <c:v>65.474421250000006</c:v>
                </c:pt>
                <c:pt idx="7">
                  <c:v>142.9450125999999</c:v>
                </c:pt>
                <c:pt idx="8">
                  <c:v>620.7254433999999</c:v>
                </c:pt>
                <c:pt idx="9">
                  <c:v>5767.5675869499964</c:v>
                </c:pt>
              </c:numCache>
            </c:numRef>
          </c:val>
          <c:extLst>
            <c:ext xmlns:c16="http://schemas.microsoft.com/office/drawing/2014/chart" uri="{C3380CC4-5D6E-409C-BE32-E72D297353CC}">
              <c16:uniqueId val="{00000000-4BA6-4113-9519-F9BF0F392FD7}"/>
            </c:ext>
          </c:extLst>
        </c:ser>
        <c:ser>
          <c:idx val="0"/>
          <c:order val="1"/>
          <c:tx>
            <c:strRef>
              <c:f>'Dic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BA6-4113-9519-F9BF0F392FD7}"/>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BA6-4113-9519-F9BF0F392FD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2024'!$O$34:$O$43</c:f>
              <c:numCache>
                <c:formatCode>"$"\ #,##0</c:formatCode>
                <c:ptCount val="10"/>
                <c:pt idx="0">
                  <c:v>6875.1165608897918</c:v>
                </c:pt>
                <c:pt idx="1">
                  <c:v>3.5941600000000005</c:v>
                </c:pt>
                <c:pt idx="2">
                  <c:v>665.65566470000022</c:v>
                </c:pt>
                <c:pt idx="3">
                  <c:v>0.43992999999999999</c:v>
                </c:pt>
                <c:pt idx="4">
                  <c:v>262.89397913999989</c:v>
                </c:pt>
                <c:pt idx="5">
                  <c:v>0</c:v>
                </c:pt>
                <c:pt idx="6">
                  <c:v>225.17296079000008</c:v>
                </c:pt>
                <c:pt idx="7">
                  <c:v>437.92616390000143</c:v>
                </c:pt>
                <c:pt idx="8">
                  <c:v>719.49397224000097</c:v>
                </c:pt>
                <c:pt idx="9">
                  <c:v>6389.8203360099733</c:v>
                </c:pt>
              </c:numCache>
            </c:numRef>
          </c:val>
          <c:extLst>
            <c:ext xmlns:c16="http://schemas.microsoft.com/office/drawing/2014/chart" uri="{C3380CC4-5D6E-409C-BE32-E72D297353CC}">
              <c16:uniqueId val="{00000003-4BA6-4113-9519-F9BF0F392FD7}"/>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plotArea>
    <c:plotVisOnly val="1"/>
    <c:dispBlanksAs val="gap"/>
    <c:showDLblsOverMax val="0"/>
  </c:chart>
  <c:txPr>
    <a:bodyPr/>
    <a:lstStyle/>
    <a:p>
      <a:pPr>
        <a:defRPr>
          <a:solidFill>
            <a:sysClr val="windowText" lastClr="000000"/>
          </a:solidFill>
        </a:defRPr>
      </a:pPr>
      <a:endParaRPr lang="es-CO"/>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7582417582417634E-2"/>
                  <c:y val="-3.682226732386266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8E1-4322-A4AF-5430F315E7A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2024'!$O$33:$O$42</c:f>
              <c:numCache>
                <c:formatCode>_-* #,##0_-;\-* #,##0_-;_-* "-"??_-;_-@_-</c:formatCode>
                <c:ptCount val="10"/>
                <c:pt idx="0">
                  <c:v>5652.7218818703441</c:v>
                </c:pt>
                <c:pt idx="1">
                  <c:v>274.51129289999812</c:v>
                </c:pt>
                <c:pt idx="2">
                  <c:v>133.31552950999981</c:v>
                </c:pt>
                <c:pt idx="3">
                  <c:v>83.891660260000023</c:v>
                </c:pt>
                <c:pt idx="4">
                  <c:v>78.92387217000001</c:v>
                </c:pt>
                <c:pt idx="5">
                  <c:v>53.178731260000035</c:v>
                </c:pt>
                <c:pt idx="6">
                  <c:v>60.590108869999973</c:v>
                </c:pt>
                <c:pt idx="7">
                  <c:v>296.00534722000009</c:v>
                </c:pt>
                <c:pt idx="8">
                  <c:v>497.62321045000101</c:v>
                </c:pt>
                <c:pt idx="9">
                  <c:v>2262.8059679999951</c:v>
                </c:pt>
              </c:numCache>
            </c:numRef>
          </c:val>
          <c:extLst>
            <c:ext xmlns:c16="http://schemas.microsoft.com/office/drawing/2014/chart" uri="{C3380CC4-5D6E-409C-BE32-E72D297353CC}">
              <c16:uniqueId val="{00000000-C8E1-4322-A4AF-5430F315E7A3}"/>
            </c:ext>
          </c:extLst>
        </c:ser>
        <c:ser>
          <c:idx val="1"/>
          <c:order val="1"/>
          <c:tx>
            <c:strRef>
              <c:f>'Dic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'Dic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'Dic 2024'!$P$33:$P$42</c:f>
              <c:numCache>
                <c:formatCode>"$"\ #,##0</c:formatCode>
                <c:ptCount val="10"/>
                <c:pt idx="0">
                  <c:v>36.39837129999961</c:v>
                </c:pt>
                <c:pt idx="1">
                  <c:v>51.763111000000045</c:v>
                </c:pt>
                <c:pt idx="2">
                  <c:v>51.654920000000018</c:v>
                </c:pt>
                <c:pt idx="3">
                  <c:v>38.190869999999997</c:v>
                </c:pt>
                <c:pt idx="4">
                  <c:v>32.651090000000011</c:v>
                </c:pt>
                <c:pt idx="5">
                  <c:v>25.299850000000003</c:v>
                </c:pt>
                <c:pt idx="6">
                  <c:v>32.427890000000012</c:v>
                </c:pt>
                <c:pt idx="7">
                  <c:v>160.01174000000009</c:v>
                </c:pt>
                <c:pt idx="8">
                  <c:v>195.10178999999991</c:v>
                </c:pt>
                <c:pt idx="9">
                  <c:v>991.15477999999837</c:v>
                </c:pt>
              </c:numCache>
            </c:numRef>
          </c:val>
          <c:extLst>
            <c:ext xmlns:c16="http://schemas.microsoft.com/office/drawing/2014/chart" uri="{C3380CC4-5D6E-409C-BE32-E72D297353CC}">
              <c16:uniqueId val="{00000001-C8E1-4322-A4AF-5430F315E7A3}"/>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'Dic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FD3-4655-BB6B-0958B5CB908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FD3-4655-BB6B-0958B5CB9084}"/>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0FD3-4655-BB6B-0958B5CB9084}"/>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0FD3-4655-BB6B-0958B5CB908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2024'!$M$30:$M$31</c:f>
              <c:strCache>
                <c:ptCount val="2"/>
                <c:pt idx="0">
                  <c:v>CARTERA VENCIDA</c:v>
                </c:pt>
                <c:pt idx="1">
                  <c:v>CARTERA VIGENCIA</c:v>
                </c:pt>
              </c:strCache>
            </c:strRef>
          </c:cat>
          <c:val>
            <c:numRef>
              <c:f>'Dic 2024'!$N$30:$N$31</c:f>
              <c:numCache>
                <c:formatCode>_-* #,##0_-;\-* #,##0_-;_-* "-"??_-;_-@_-</c:formatCode>
                <c:ptCount val="2"/>
                <c:pt idx="0">
                  <c:v>9894.1898354502682</c:v>
                </c:pt>
                <c:pt idx="1">
                  <c:v>11199.692831396102</c:v>
                </c:pt>
              </c:numCache>
            </c:numRef>
          </c:val>
          <c:extLst>
            <c:ext xmlns:c16="http://schemas.microsoft.com/office/drawing/2014/chart" uri="{C3380CC4-5D6E-409C-BE32-E72D297353CC}">
              <c16:uniqueId val="{00000004-0FD3-4655-BB6B-0958B5CB908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436-4321-B76D-B7705C7FD88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436-4321-B76D-B7705C7FD883}"/>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436-4321-B76D-B7705C7FD883}"/>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436-4321-B76D-B7705C7FD88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2024'!$M$30:$M$31</c:f>
              <c:strCache>
                <c:ptCount val="2"/>
                <c:pt idx="0">
                  <c:v>CARTERA VENCIDA</c:v>
                </c:pt>
                <c:pt idx="1">
                  <c:v>CARTERA VIGENCIA</c:v>
                </c:pt>
              </c:strCache>
            </c:strRef>
          </c:cat>
          <c:val>
            <c:numRef>
              <c:f>'Dic 2024'!$O$30:$O$31</c:f>
              <c:numCache>
                <c:formatCode>_-* #,##0_-;\-* #,##0_-;_-* "-"??_-;_-@_-</c:formatCode>
                <c:ptCount val="2"/>
                <c:pt idx="0">
                  <c:v>2521.9412802600013</c:v>
                </c:pt>
                <c:pt idx="1">
                  <c:v>940.56330059000823</c:v>
                </c:pt>
              </c:numCache>
            </c:numRef>
          </c:val>
          <c:extLst>
            <c:ext xmlns:c16="http://schemas.microsoft.com/office/drawing/2014/chart" uri="{C3380CC4-5D6E-409C-BE32-E72D297353CC}">
              <c16:uniqueId val="{00000004-E436-4321-B76D-B7705C7FD88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'Dic 2024'!$O$186:$O$187</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9CE-4626-9FFC-5B31D4C3442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9CE-4626-9FFC-5B31D4C34426}"/>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9CE-4626-9FFC-5B31D4C34426}"/>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89CE-4626-9FFC-5B31D4C3442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2024'!$N$188:$N$189</c:f>
              <c:strCache>
                <c:ptCount val="2"/>
                <c:pt idx="0">
                  <c:v>VENCIDA</c:v>
                </c:pt>
                <c:pt idx="1">
                  <c:v>VIGENCIA</c:v>
                </c:pt>
              </c:strCache>
            </c:strRef>
          </c:cat>
          <c:val>
            <c:numRef>
              <c:f>'Dic 2024'!$O$188:$O$189</c:f>
              <c:numCache>
                <c:formatCode>_-* #,##0_-;\-* #,##0_-;_-* "-"??_-;_-@_-</c:formatCode>
                <c:ptCount val="2"/>
                <c:pt idx="0">
                  <c:v>16313.822748109558</c:v>
                </c:pt>
                <c:pt idx="1">
                  <c:v>14184.071668600815</c:v>
                </c:pt>
              </c:numCache>
            </c:numRef>
          </c:val>
          <c:extLst>
            <c:ext xmlns:c16="http://schemas.microsoft.com/office/drawing/2014/chart" uri="{C3380CC4-5D6E-409C-BE32-E72D297353CC}">
              <c16:uniqueId val="{00000004-89CE-4626-9FFC-5B31D4C3442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272.052,78</a:t>
            </a:r>
            <a:r>
              <a:rPr lang="es-CO" sz="1800" b="0" i="0" u="none" strike="noStrike" cap="none" baseline="0"/>
              <a:t>  </a:t>
            </a:r>
            <a:r>
              <a:rPr lang="es-CO" sz="1800" b="1"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32528.520000000004</c:v>
                </c:pt>
                <c:pt idx="1">
                  <c:v>127555.92000000001</c:v>
                </c:pt>
                <c:pt idx="2">
                  <c:v>48557.049999999988</c:v>
                </c:pt>
                <c:pt idx="3">
                  <c:v>26426.2</c:v>
                </c:pt>
                <c:pt idx="4">
                  <c:v>36985.089999999997</c:v>
                </c:pt>
              </c:numCache>
            </c:numRef>
          </c:val>
          <c:extLst>
            <c:ext xmlns:c16="http://schemas.microsoft.com/office/drawing/2014/chart" uri="{C3380CC4-5D6E-409C-BE32-E72D297353CC}">
              <c16:uniqueId val="{00000000-44D2-4993-96D7-DC9E90371E62}"/>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135-488D-87B4-8CDF3EC2461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135-488D-87B4-8CDF3EC24612}"/>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135-488D-87B4-8CDF3EC24612}"/>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135-488D-87B4-8CDF3EC2461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2024'!$N$188:$N$189</c:f>
              <c:strCache>
                <c:ptCount val="2"/>
                <c:pt idx="0">
                  <c:v>VENCIDA</c:v>
                </c:pt>
                <c:pt idx="1">
                  <c:v>VIGENCIA</c:v>
                </c:pt>
              </c:strCache>
            </c:strRef>
          </c:cat>
          <c:val>
            <c:numRef>
              <c:f>'Dic 2024'!$P$188:$P$189</c:f>
              <c:numCache>
                <c:formatCode>_-* #,##0_-;\-* #,##0_-;_-* "-"??_-;_-@_-</c:formatCode>
                <c:ptCount val="2"/>
                <c:pt idx="0">
                  <c:v>10996.289310329879</c:v>
                </c:pt>
                <c:pt idx="1">
                  <c:v>993.65774512000041</c:v>
                </c:pt>
              </c:numCache>
            </c:numRef>
          </c:val>
          <c:extLst>
            <c:ext xmlns:c16="http://schemas.microsoft.com/office/drawing/2014/chart" uri="{C3380CC4-5D6E-409C-BE32-E72D297353CC}">
              <c16:uniqueId val="{00000004-5135-488D-87B4-8CDF3EC2461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'Dic 2024'!$O$176:$O$177</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774-4399-8137-69992DBB010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774-4399-8137-69992DBB0108}"/>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0774-4399-8137-69992DBB0108}"/>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0774-4399-8137-69992DBB010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2024'!$N$178:$N$179</c:f>
              <c:strCache>
                <c:ptCount val="2"/>
                <c:pt idx="0">
                  <c:v>VENCIDA</c:v>
                </c:pt>
                <c:pt idx="1">
                  <c:v>VIGENCIA</c:v>
                </c:pt>
              </c:strCache>
            </c:strRef>
          </c:cat>
          <c:val>
            <c:numRef>
              <c:f>'Dic 2024'!$O$178:$O$179</c:f>
              <c:numCache>
                <c:formatCode>_-* #,##0_-;\-* #,##0_-;_-* "-"??_-;_-@_-</c:formatCode>
                <c:ptCount val="2"/>
                <c:pt idx="0">
                  <c:v>4920.3815116899777</c:v>
                </c:pt>
                <c:pt idx="1">
                  <c:v>6313.0484991838121</c:v>
                </c:pt>
              </c:numCache>
            </c:numRef>
          </c:val>
          <c:extLst>
            <c:ext xmlns:c16="http://schemas.microsoft.com/office/drawing/2014/chart" uri="{C3380CC4-5D6E-409C-BE32-E72D297353CC}">
              <c16:uniqueId val="{00000004-0774-4399-8137-69992DBB010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A8D-45D2-A9CE-49C8EE2021D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A8D-45D2-A9CE-49C8EE2021D6}"/>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A8D-45D2-A9CE-49C8EE2021D6}"/>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A8D-45D2-A9CE-49C8EE2021D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2024'!$N$178:$N$179</c:f>
              <c:strCache>
                <c:ptCount val="2"/>
                <c:pt idx="0">
                  <c:v>VENCIDA</c:v>
                </c:pt>
                <c:pt idx="1">
                  <c:v>VIGENCIA</c:v>
                </c:pt>
              </c:strCache>
            </c:strRef>
          </c:cat>
          <c:val>
            <c:numRef>
              <c:f>'Dic 2024'!$P$178:$P$179</c:f>
              <c:numCache>
                <c:formatCode>_-* #,##0_-;\-* #,##0_-;_-* "-"??_-;_-@_-</c:formatCode>
                <c:ptCount val="2"/>
                <c:pt idx="0">
                  <c:v>1392.841581930001</c:v>
                </c:pt>
                <c:pt idx="1">
                  <c:v>1169.0599636799955</c:v>
                </c:pt>
              </c:numCache>
            </c:numRef>
          </c:val>
          <c:extLst>
            <c:ext xmlns:c16="http://schemas.microsoft.com/office/drawing/2014/chart" uri="{C3380CC4-5D6E-409C-BE32-E72D297353CC}">
              <c16:uniqueId val="{00000004-AA8D-45D2-A9CE-49C8EE2021D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'Dic 2024'!$O$176:$O$177</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EBF-46EB-8C60-E51098442D4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EBF-46EB-8C60-E51098442D43}"/>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DEBF-46EB-8C60-E51098442D43}"/>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DEBF-46EB-8C60-E51098442D4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2024'!$N$178:$N$179</c:f>
              <c:strCache>
                <c:ptCount val="2"/>
                <c:pt idx="0">
                  <c:v>CARTERA VENCIDA</c:v>
                </c:pt>
                <c:pt idx="1">
                  <c:v>CARTERA VIGENCIA</c:v>
                </c:pt>
              </c:strCache>
            </c:strRef>
          </c:cat>
          <c:val>
            <c:numRef>
              <c:f>'Dic 2024'!$O$178:$O$179</c:f>
              <c:numCache>
                <c:formatCode>_-* #,##0_-;\-* #,##0_-;_-* "-"??_-;_-@_-</c:formatCode>
                <c:ptCount val="2"/>
                <c:pt idx="0">
                  <c:v>8305.5536601100175</c:v>
                </c:pt>
                <c:pt idx="1">
                  <c:v>7274.5600675597489</c:v>
                </c:pt>
              </c:numCache>
            </c:numRef>
          </c:val>
          <c:extLst>
            <c:ext xmlns:c16="http://schemas.microsoft.com/office/drawing/2014/chart" uri="{C3380CC4-5D6E-409C-BE32-E72D297353CC}">
              <c16:uniqueId val="{00000004-DEBF-46EB-8C60-E51098442D4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521-4949-A49D-51188EB07B1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521-4949-A49D-51188EB07B1B}"/>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B521-4949-A49D-51188EB07B1B}"/>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B521-4949-A49D-51188EB07B1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2024'!$N$178:$N$179</c:f>
              <c:strCache>
                <c:ptCount val="2"/>
                <c:pt idx="0">
                  <c:v>CARTERA VENCIDA</c:v>
                </c:pt>
                <c:pt idx="1">
                  <c:v>CARTERA VIGENCIA</c:v>
                </c:pt>
              </c:strCache>
            </c:strRef>
          </c:cat>
          <c:val>
            <c:numRef>
              <c:f>'Dic 2024'!$P$178:$P$179</c:f>
              <c:numCache>
                <c:formatCode>_-* #,##0_-;\-* #,##0_-;_-* "-"??_-;_-@_-</c:formatCode>
                <c:ptCount val="2"/>
                <c:pt idx="0">
                  <c:v>6232.8841814599955</c:v>
                </c:pt>
                <c:pt idx="1">
                  <c:v>433.58816030999986</c:v>
                </c:pt>
              </c:numCache>
            </c:numRef>
          </c:val>
          <c:extLst>
            <c:ext xmlns:c16="http://schemas.microsoft.com/office/drawing/2014/chart" uri="{C3380CC4-5D6E-409C-BE32-E72D297353CC}">
              <c16:uniqueId val="{00000004-B521-4949-A49D-51188EB07B1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900"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'Dic 2024'!$O$175:$O$176</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D56-48DA-A3F6-39C8764360E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D56-48DA-A3F6-39C8764360E9}"/>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1D56-48DA-A3F6-39C8764360E9}"/>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1D56-48DA-A3F6-39C8764360E9}"/>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2024'!$N$177:$N$178</c:f>
              <c:strCache>
                <c:ptCount val="2"/>
                <c:pt idx="0">
                  <c:v>VENCIDA</c:v>
                </c:pt>
                <c:pt idx="1">
                  <c:v>VIGENCIA</c:v>
                </c:pt>
              </c:strCache>
            </c:strRef>
          </c:cat>
          <c:val>
            <c:numRef>
              <c:f>'Dic 2024'!$O$177:$O$178</c:f>
              <c:numCache>
                <c:formatCode>_-* #,##0_-;\-* #,##0_-;_-* "-"??_-;_-@_-</c:formatCode>
                <c:ptCount val="2"/>
                <c:pt idx="0">
                  <c:v>3410.9295898500054</c:v>
                </c:pt>
                <c:pt idx="1">
                  <c:v>5982.6380126603326</c:v>
                </c:pt>
              </c:numCache>
            </c:numRef>
          </c:val>
          <c:extLst>
            <c:ext xmlns:c16="http://schemas.microsoft.com/office/drawing/2014/chart" uri="{C3380CC4-5D6E-409C-BE32-E72D297353CC}">
              <c16:uniqueId val="{00000004-1D56-48DA-A3F6-39C8764360E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[INDICADOR DE COBERTURA DICIEMBRE.xlsx]Hoja2!TablaDinámica5</c:name>
    <c:fmtId val="6"/>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sz="1400" b="1" i="0" u="none" strike="noStrike" kern="1200" spc="0" baseline="0" dirty="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DICIEMBRE DE 2024</a:t>
            </a:r>
          </a:p>
        </c:rich>
      </c:tx>
      <c:layout>
        <c:manualLayout>
          <c:xMode val="edge"/>
          <c:yMode val="edge"/>
          <c:x val="0.23460765397146011"/>
          <c:y val="6.0284728019312783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6"/>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7"/>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Hoja2!$C$3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Hoja2!$A$4:$B$24</c:f>
              <c:multiLvlStrCache>
                <c:ptCount val="20"/>
                <c:lvl>
                  <c:pt idx="0">
                    <c:v>SANTA FE</c:v>
                  </c:pt>
                  <c:pt idx="1">
                    <c:v>USAQUÉN</c:v>
                  </c:pt>
                  <c:pt idx="2">
                    <c:v>CHAPINERO</c:v>
                  </c:pt>
                  <c:pt idx="3">
                    <c:v>SAN CRISTÓBAL</c:v>
                  </c:pt>
                  <c:pt idx="4">
                    <c:v>USME</c:v>
                  </c:pt>
                  <c:pt idx="5">
                    <c:v>LA CANDELARIA</c:v>
                  </c:pt>
                  <c:pt idx="6">
                    <c:v>SUMAPAZ</c:v>
                  </c:pt>
                  <c:pt idx="7">
                    <c:v>LOS MÁRTIRES</c:v>
                  </c:pt>
                  <c:pt idx="8">
                    <c:v>BOSA</c:v>
                  </c:pt>
                  <c:pt idx="9">
                    <c:v>CIUDAD BOLÍVAR</c:v>
                  </c:pt>
                  <c:pt idx="10">
                    <c:v>ANTONIO NARIÑO</c:v>
                  </c:pt>
                  <c:pt idx="11">
                    <c:v>TEUSAQUILLO</c:v>
                  </c:pt>
                  <c:pt idx="12">
                    <c:v>PUENTE ARANDA</c:v>
                  </c:pt>
                  <c:pt idx="13">
                    <c:v>RAFAEL URIBE URIBE</c:v>
                  </c:pt>
                  <c:pt idx="14">
                    <c:v>TUNJUELITO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Hoja2!$C$4:$C$24</c:f>
              <c:numCache>
                <c:formatCode>#,##0</c:formatCode>
                <c:ptCount val="20"/>
                <c:pt idx="0">
                  <c:v>123</c:v>
                </c:pt>
                <c:pt idx="1">
                  <c:v>116</c:v>
                </c:pt>
                <c:pt idx="2">
                  <c:v>91</c:v>
                </c:pt>
                <c:pt idx="3">
                  <c:v>83</c:v>
                </c:pt>
                <c:pt idx="4">
                  <c:v>68</c:v>
                </c:pt>
                <c:pt idx="5">
                  <c:v>48</c:v>
                </c:pt>
                <c:pt idx="6">
                  <c:v>1</c:v>
                </c:pt>
                <c:pt idx="7">
                  <c:v>109</c:v>
                </c:pt>
                <c:pt idx="8">
                  <c:v>98</c:v>
                </c:pt>
                <c:pt idx="9">
                  <c:v>87</c:v>
                </c:pt>
                <c:pt idx="10">
                  <c:v>81</c:v>
                </c:pt>
                <c:pt idx="11">
                  <c:v>80</c:v>
                </c:pt>
                <c:pt idx="12">
                  <c:v>78</c:v>
                </c:pt>
                <c:pt idx="13">
                  <c:v>76</c:v>
                </c:pt>
                <c:pt idx="14">
                  <c:v>44</c:v>
                </c:pt>
                <c:pt idx="15">
                  <c:v>171</c:v>
                </c:pt>
                <c:pt idx="16">
                  <c:v>166</c:v>
                </c:pt>
                <c:pt idx="17">
                  <c:v>351</c:v>
                </c:pt>
                <c:pt idx="18">
                  <c:v>137</c:v>
                </c:pt>
                <c:pt idx="19">
                  <c:v>393</c:v>
                </c:pt>
              </c:numCache>
            </c:numRef>
          </c:val>
          <c:extLst>
            <c:ext xmlns:c16="http://schemas.microsoft.com/office/drawing/2014/chart" uri="{C3380CC4-5D6E-409C-BE32-E72D297353CC}">
              <c16:uniqueId val="{00000000-EDEF-4360-8177-33F8D2DA7886}"/>
            </c:ext>
          </c:extLst>
        </c:ser>
        <c:dLbls>
          <c:dLblPos val="outEnd"/>
          <c:showLegendKey val="0"/>
          <c:showVal val="1"/>
          <c:showCatName val="0"/>
          <c:showSerName val="0"/>
          <c:showPercent val="0"/>
          <c:showBubbleSize val="0"/>
        </c:dLbls>
        <c:gapWidth val="219"/>
        <c:overlap val="-27"/>
        <c:axId val="1507438303"/>
        <c:axId val="1507436383"/>
      </c:barChart>
      <c:catAx>
        <c:axId val="15074383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1507436383"/>
        <c:crosses val="autoZero"/>
        <c:auto val="1"/>
        <c:lblAlgn val="ctr"/>
        <c:lblOffset val="100"/>
        <c:noMultiLvlLbl val="0"/>
      </c:catAx>
      <c:valAx>
        <c:axId val="1507436383"/>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150743830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145-4174-A8B0-61CC7C94351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145-4174-A8B0-61CC7C94351E}"/>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6145-4174-A8B0-61CC7C94351E}"/>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6145-4174-A8B0-61CC7C94351E}"/>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'Dic 2024'!$N$177:$N$178</c:f>
              <c:strCache>
                <c:ptCount val="2"/>
                <c:pt idx="0">
                  <c:v>VENCIDA</c:v>
                </c:pt>
                <c:pt idx="1">
                  <c:v>VIGENCIA</c:v>
                </c:pt>
              </c:strCache>
            </c:strRef>
          </c:cat>
          <c:val>
            <c:numRef>
              <c:f>'Dic 2024'!$P$177:$P$178</c:f>
              <c:numCache>
                <c:formatCode>_-* #,##0_-;\-* #,##0_-;_-* "-"??_-;_-@_-</c:formatCode>
                <c:ptCount val="2"/>
                <c:pt idx="0">
                  <c:v>1346.3254227399984</c:v>
                </c:pt>
                <c:pt idx="1">
                  <c:v>268.3289895599998</c:v>
                </c:pt>
              </c:numCache>
            </c:numRef>
          </c:val>
          <c:extLst>
            <c:ext xmlns:c16="http://schemas.microsoft.com/office/drawing/2014/chart" uri="{C3380CC4-5D6E-409C-BE32-E72D297353CC}">
              <c16:uniqueId val="{00000004-6145-4174-A8B0-61CC7C94351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900"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'Dic 2024'!$E$92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'Dic 2024'!$D$169:$D$174</c:f>
              <c:numCache>
                <c:formatCode>mmm\-yyyy</c:formatCode>
                <c:ptCount val="6"/>
                <c:pt idx="0">
                  <c:v>45474</c:v>
                </c:pt>
                <c:pt idx="1">
                  <c:v>45505</c:v>
                </c:pt>
                <c:pt idx="2">
                  <c:v>45536</c:v>
                </c:pt>
                <c:pt idx="3">
                  <c:v>45566</c:v>
                </c:pt>
                <c:pt idx="4">
                  <c:v>45597</c:v>
                </c:pt>
                <c:pt idx="5">
                  <c:v>45627</c:v>
                </c:pt>
              </c:numCache>
            </c:numRef>
          </c:cat>
          <c:val>
            <c:numRef>
              <c:f>'Dic 2024'!$E$169:$E$174</c:f>
              <c:numCache>
                <c:formatCode>"$"#,##0_);[Red]\("$"#,##0\)</c:formatCode>
                <c:ptCount val="6"/>
                <c:pt idx="0">
                  <c:v>30972557462.398529</c:v>
                </c:pt>
                <c:pt idx="1">
                  <c:v>31317616109.549507</c:v>
                </c:pt>
                <c:pt idx="2">
                  <c:v>29957025099.993237</c:v>
                </c:pt>
                <c:pt idx="3">
                  <c:v>25358886145</c:v>
                </c:pt>
                <c:pt idx="4">
                  <c:v>29588894824</c:v>
                </c:pt>
                <c:pt idx="5">
                  <c:v>24556387247.711159</c:v>
                </c:pt>
              </c:numCache>
            </c:numRef>
          </c:val>
          <c:extLst>
            <c:ext xmlns:c16="http://schemas.microsoft.com/office/drawing/2014/chart" uri="{C3380CC4-5D6E-409C-BE32-E72D297353CC}">
              <c16:uniqueId val="{00000000-37E9-430F-92CD-6979CC089677}"/>
            </c:ext>
          </c:extLst>
        </c:ser>
        <c:ser>
          <c:idx val="1"/>
          <c:order val="1"/>
          <c:tx>
            <c:strRef>
              <c:f>'Dic 2024'!$F$92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'Dic 2024'!$D$169:$D$174</c:f>
              <c:numCache>
                <c:formatCode>mmm\-yyyy</c:formatCode>
                <c:ptCount val="6"/>
                <c:pt idx="0">
                  <c:v>45474</c:v>
                </c:pt>
                <c:pt idx="1">
                  <c:v>45505</c:v>
                </c:pt>
                <c:pt idx="2">
                  <c:v>45536</c:v>
                </c:pt>
                <c:pt idx="3">
                  <c:v>45566</c:v>
                </c:pt>
                <c:pt idx="4">
                  <c:v>45597</c:v>
                </c:pt>
                <c:pt idx="5">
                  <c:v>45627</c:v>
                </c:pt>
              </c:numCache>
            </c:numRef>
          </c:cat>
          <c:val>
            <c:numRef>
              <c:f>'Dic 2024'!$F$169:$F$174</c:f>
              <c:numCache>
                <c:formatCode>"$"#,##0_);[Red]\("$"#,##0\)</c:formatCode>
                <c:ptCount val="6"/>
                <c:pt idx="0">
                  <c:v>15282200878.6472</c:v>
                </c:pt>
                <c:pt idx="1">
                  <c:v>15388758886.681644</c:v>
                </c:pt>
                <c:pt idx="2">
                  <c:v>14567093525.232212</c:v>
                </c:pt>
                <c:pt idx="3">
                  <c:v>10347247719</c:v>
                </c:pt>
                <c:pt idx="4">
                  <c:v>14856600961</c:v>
                </c:pt>
                <c:pt idx="5">
                  <c:v>12140256132.001835</c:v>
                </c:pt>
              </c:numCache>
            </c:numRef>
          </c:val>
          <c:extLst>
            <c:ext xmlns:c16="http://schemas.microsoft.com/office/drawing/2014/chart" uri="{C3380CC4-5D6E-409C-BE32-E72D297353CC}">
              <c16:uniqueId val="{00000001-37E9-430F-92CD-6979CC089677}"/>
            </c:ext>
          </c:extLst>
        </c:ser>
        <c:ser>
          <c:idx val="2"/>
          <c:order val="2"/>
          <c:tx>
            <c:strRef>
              <c:f>'Dic 2024'!$G$92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0"/>
              <c:layout>
                <c:manualLayout>
                  <c:x val="4.3927648280889754E-3"/>
                  <c:y val="-3.1405022960286473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7E9-430F-92CD-6979CC089677}"/>
                </c:ext>
              </c:extLst>
            </c:dLbl>
            <c:dLbl>
              <c:idx val="1"/>
              <c:layout>
                <c:manualLayout>
                  <c:x val="2.6356588968533854E-2"/>
                  <c:y val="-4.282503130948160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7E9-430F-92CD-6979CC089677}"/>
                </c:ext>
              </c:extLst>
            </c:dLbl>
            <c:dLbl>
              <c:idx val="2"/>
              <c:layout>
                <c:manualLayout>
                  <c:x val="1.7571059312355902E-2"/>
                  <c:y val="-5.424503965867662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7E9-430F-92CD-6979CC089677}"/>
                </c:ext>
              </c:extLst>
            </c:dLbl>
            <c:dLbl>
              <c:idx val="4"/>
              <c:layout>
                <c:manualLayout>
                  <c:x val="1.9035314255052119E-2"/>
                  <c:y val="-3.426002504758524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7E9-430F-92CD-6979CC089677}"/>
                </c:ext>
              </c:extLst>
            </c:dLbl>
            <c:dLbl>
              <c:idx val="5"/>
              <c:layout>
                <c:manualLayout>
                  <c:x val="8.7855296561778432E-3"/>
                  <c:y val="-5.139003757137786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7E9-430F-92CD-6979CC08967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'Dic 2024'!$D$169:$D$174</c:f>
              <c:numCache>
                <c:formatCode>mmm\-yyyy</c:formatCode>
                <c:ptCount val="6"/>
                <c:pt idx="0">
                  <c:v>45474</c:v>
                </c:pt>
                <c:pt idx="1">
                  <c:v>45505</c:v>
                </c:pt>
                <c:pt idx="2">
                  <c:v>45536</c:v>
                </c:pt>
                <c:pt idx="3">
                  <c:v>45566</c:v>
                </c:pt>
                <c:pt idx="4">
                  <c:v>45597</c:v>
                </c:pt>
                <c:pt idx="5">
                  <c:v>45627</c:v>
                </c:pt>
              </c:numCache>
            </c:numRef>
          </c:cat>
          <c:val>
            <c:numRef>
              <c:f>'Dic 2024'!$G$169:$G$174</c:f>
              <c:numCache>
                <c:formatCode>"$"#,##0_);[Red]\("$"#,##0\)</c:formatCode>
                <c:ptCount val="6"/>
                <c:pt idx="0">
                  <c:v>15690356583.751324</c:v>
                </c:pt>
                <c:pt idx="1">
                  <c:v>15928857222.867863</c:v>
                </c:pt>
                <c:pt idx="2">
                  <c:v>15389931574.761028</c:v>
                </c:pt>
                <c:pt idx="3">
                  <c:v>15011638426</c:v>
                </c:pt>
                <c:pt idx="4">
                  <c:v>14732293863</c:v>
                </c:pt>
                <c:pt idx="5">
                  <c:v>12416131115.709328</c:v>
                </c:pt>
              </c:numCache>
            </c:numRef>
          </c:val>
          <c:extLst>
            <c:ext xmlns:c16="http://schemas.microsoft.com/office/drawing/2014/chart" uri="{C3380CC4-5D6E-409C-BE32-E72D297353CC}">
              <c16:uniqueId val="{00000002-37E9-430F-92CD-6979CC089677}"/>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2024'!$D$170:$D$175</c:f>
              <c:numCache>
                <c:formatCode>mmm\-yyyy</c:formatCode>
                <c:ptCount val="6"/>
                <c:pt idx="0">
                  <c:v>45474</c:v>
                </c:pt>
                <c:pt idx="1">
                  <c:v>45505</c:v>
                </c:pt>
                <c:pt idx="2">
                  <c:v>45536</c:v>
                </c:pt>
                <c:pt idx="3">
                  <c:v>45566</c:v>
                </c:pt>
                <c:pt idx="4">
                  <c:v>45597</c:v>
                </c:pt>
                <c:pt idx="5">
                  <c:v>45627</c:v>
                </c:pt>
              </c:numCache>
            </c:numRef>
          </c:cat>
          <c:val>
            <c:numRef>
              <c:f>'Dic 2024'!$E$170:$E$175</c:f>
              <c:numCache>
                <c:formatCode>"$"#,##0_);[Red]\("$"#,##0\)</c:formatCode>
                <c:ptCount val="6"/>
                <c:pt idx="0">
                  <c:v>48807009829.100777</c:v>
                </c:pt>
                <c:pt idx="1">
                  <c:v>43929204526.509644</c:v>
                </c:pt>
                <c:pt idx="2">
                  <c:v>51979061631.358902</c:v>
                </c:pt>
                <c:pt idx="3">
                  <c:v>43765274512</c:v>
                </c:pt>
                <c:pt idx="4">
                  <c:v>55690103094</c:v>
                </c:pt>
                <c:pt idx="5">
                  <c:v>42487841472.170837</c:v>
                </c:pt>
              </c:numCache>
            </c:numRef>
          </c:val>
          <c:extLst>
            <c:ext xmlns:c16="http://schemas.microsoft.com/office/drawing/2014/chart" uri="{C3380CC4-5D6E-409C-BE32-E72D297353CC}">
              <c16:uniqueId val="{00000000-4F39-4DCA-AB60-AF0F3DD52FF2}"/>
            </c:ext>
          </c:extLst>
        </c:ser>
        <c:ser>
          <c:idx val="1"/>
          <c:order val="1"/>
          <c:tx>
            <c:strRef>
              <c:f>'Dic 2024'!$F$93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2024'!$D$170:$D$175</c:f>
              <c:numCache>
                <c:formatCode>mmm\-yyyy</c:formatCode>
                <c:ptCount val="6"/>
                <c:pt idx="0">
                  <c:v>45474</c:v>
                </c:pt>
                <c:pt idx="1">
                  <c:v>45505</c:v>
                </c:pt>
                <c:pt idx="2">
                  <c:v>45536</c:v>
                </c:pt>
                <c:pt idx="3">
                  <c:v>45566</c:v>
                </c:pt>
                <c:pt idx="4">
                  <c:v>45597</c:v>
                </c:pt>
                <c:pt idx="5">
                  <c:v>45627</c:v>
                </c:pt>
              </c:numCache>
            </c:numRef>
          </c:cat>
          <c:val>
            <c:numRef>
              <c:f>'Dic 2024'!$F$170:$F$175</c:f>
              <c:numCache>
                <c:formatCode>"$"#,##0_);[Red]\("$"#,##0\)</c:formatCode>
                <c:ptCount val="6"/>
                <c:pt idx="0">
                  <c:v>21581930129.021793</c:v>
                </c:pt>
                <c:pt idx="1">
                  <c:v>17563716451.541603</c:v>
                </c:pt>
                <c:pt idx="2">
                  <c:v>24388799887.130867</c:v>
                </c:pt>
                <c:pt idx="3">
                  <c:v>16719538658</c:v>
                </c:pt>
                <c:pt idx="4">
                  <c:v>27440240550</c:v>
                </c:pt>
                <c:pt idx="5">
                  <c:v>15177729413.731667</c:v>
                </c:pt>
              </c:numCache>
            </c:numRef>
          </c:val>
          <c:extLst>
            <c:ext xmlns:c16="http://schemas.microsoft.com/office/drawing/2014/chart" uri="{C3380CC4-5D6E-409C-BE32-E72D297353CC}">
              <c16:uniqueId val="{00000001-4F39-4DCA-AB60-AF0F3DD52FF2}"/>
            </c:ext>
          </c:extLst>
        </c:ser>
        <c:ser>
          <c:idx val="2"/>
          <c:order val="2"/>
          <c:tx>
            <c:strRef>
              <c:f>'Dic 2024'!$G$93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F39-4DCA-AB60-AF0F3DD52FF2}"/>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F39-4DCA-AB60-AF0F3DD52FF2}"/>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2024'!$D$170:$D$175</c:f>
              <c:numCache>
                <c:formatCode>mmm\-yyyy</c:formatCode>
                <c:ptCount val="6"/>
                <c:pt idx="0">
                  <c:v>45474</c:v>
                </c:pt>
                <c:pt idx="1">
                  <c:v>45505</c:v>
                </c:pt>
                <c:pt idx="2">
                  <c:v>45536</c:v>
                </c:pt>
                <c:pt idx="3">
                  <c:v>45566</c:v>
                </c:pt>
                <c:pt idx="4">
                  <c:v>45597</c:v>
                </c:pt>
                <c:pt idx="5">
                  <c:v>45627</c:v>
                </c:pt>
              </c:numCache>
            </c:numRef>
          </c:cat>
          <c:val>
            <c:numRef>
              <c:f>'Dic 2024'!$G$170:$G$175</c:f>
              <c:numCache>
                <c:formatCode>"$"#,##0_);[Red]\("$"#,##0\)</c:formatCode>
                <c:ptCount val="6"/>
                <c:pt idx="0">
                  <c:v>27225079700.078976</c:v>
                </c:pt>
                <c:pt idx="1">
                  <c:v>26365488074.968037</c:v>
                </c:pt>
                <c:pt idx="2">
                  <c:v>27590261744.228035</c:v>
                </c:pt>
                <c:pt idx="3">
                  <c:v>27045735854</c:v>
                </c:pt>
                <c:pt idx="4">
                  <c:v>28249862544</c:v>
                </c:pt>
                <c:pt idx="5">
                  <c:v>27310112058.439171</c:v>
                </c:pt>
              </c:numCache>
            </c:numRef>
          </c:val>
          <c:extLst>
            <c:ext xmlns:c16="http://schemas.microsoft.com/office/drawing/2014/chart" uri="{C3380CC4-5D6E-409C-BE32-E72D297353CC}">
              <c16:uniqueId val="{00000004-4F39-4DCA-AB60-AF0F3DD52FF2}"/>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'Dic 2024'!$E$83:$E$84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2024'!$E$161:$E$166</c:f>
              <c:numCache>
                <c:formatCode>_-"$"\ * #,##0_-;\-"$"\ * #,##0_-;_-"$"\ * "-"??_-;_-@_-</c:formatCode>
                <c:ptCount val="6"/>
                <c:pt idx="0">
                  <c:v>15054436453.952915</c:v>
                </c:pt>
                <c:pt idx="1">
                  <c:v>15458572840.431267</c:v>
                </c:pt>
                <c:pt idx="2">
                  <c:v>14758368561.530663</c:v>
                </c:pt>
                <c:pt idx="3">
                  <c:v>13024984775</c:v>
                </c:pt>
                <c:pt idx="4">
                  <c:v>14895682645</c:v>
                </c:pt>
                <c:pt idx="5">
                  <c:v>13795331556.488962</c:v>
                </c:pt>
              </c:numCache>
            </c:numRef>
          </c:val>
          <c:extLst>
            <c:ext xmlns:c16="http://schemas.microsoft.com/office/drawing/2014/chart" uri="{C3380CC4-5D6E-409C-BE32-E72D297353CC}">
              <c16:uniqueId val="{00000000-0423-4658-BF9B-6F12B74AD7BB}"/>
            </c:ext>
          </c:extLst>
        </c:ser>
        <c:ser>
          <c:idx val="1"/>
          <c:order val="1"/>
          <c:tx>
            <c:strRef>
              <c:f>'Dic 2024'!$F$83:$F$84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23-4658-BF9B-6F12B74AD7B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2024'!$F$161:$F$166</c:f>
              <c:numCache>
                <c:formatCode>_-"$"\ * #,##0_-;\-"$"\ * #,##0_-;_-"$"\ * "-"??_-;_-@_-</c:formatCode>
                <c:ptCount val="6"/>
                <c:pt idx="0">
                  <c:v>9218979851.8903542</c:v>
                </c:pt>
                <c:pt idx="1">
                  <c:v>9108784199.4330616</c:v>
                </c:pt>
                <c:pt idx="2">
                  <c:v>8535046063.3309631</c:v>
                </c:pt>
                <c:pt idx="3">
                  <c:v>6893175058</c:v>
                </c:pt>
                <c:pt idx="4">
                  <c:v>8670345529</c:v>
                </c:pt>
                <c:pt idx="5">
                  <c:v>7482108462.8694019</c:v>
                </c:pt>
              </c:numCache>
            </c:numRef>
          </c:val>
          <c:extLst>
            <c:ext xmlns:c16="http://schemas.microsoft.com/office/drawing/2014/chart" uri="{C3380CC4-5D6E-409C-BE32-E72D297353CC}">
              <c16:uniqueId val="{00000002-0423-4658-BF9B-6F12B74AD7BB}"/>
            </c:ext>
          </c:extLst>
        </c:ser>
        <c:ser>
          <c:idx val="2"/>
          <c:order val="2"/>
          <c:tx>
            <c:strRef>
              <c:f>'Dic 2024'!$G$83:$G$84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423-4658-BF9B-6F12B74AD7BB}"/>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423-4658-BF9B-6F12B74AD7BB}"/>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423-4658-BF9B-6F12B74AD7B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2024'!$G$161:$G$166</c:f>
              <c:numCache>
                <c:formatCode>_-"$"\ * #,##0_-;\-"$"\ * #,##0_-;_-"$"\ * "-"??_-;_-@_-</c:formatCode>
                <c:ptCount val="6"/>
                <c:pt idx="0">
                  <c:v>5835456602.0625629</c:v>
                </c:pt>
                <c:pt idx="1">
                  <c:v>6349788640.9982071</c:v>
                </c:pt>
                <c:pt idx="2">
                  <c:v>6223322498.1997013</c:v>
                </c:pt>
                <c:pt idx="3">
                  <c:v>6131809717</c:v>
                </c:pt>
                <c:pt idx="4">
                  <c:v>6225337116</c:v>
                </c:pt>
                <c:pt idx="5">
                  <c:v>6313223093.6195621</c:v>
                </c:pt>
              </c:numCache>
            </c:numRef>
          </c:val>
          <c:extLst>
            <c:ext xmlns:c16="http://schemas.microsoft.com/office/drawing/2014/chart" uri="{C3380CC4-5D6E-409C-BE32-E72D297353CC}">
              <c16:uniqueId val="{00000006-0423-4658-BF9B-6F12B74AD7BB}"/>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2024'!$E$83</c:f>
              <c:strCache>
                <c:ptCount val="1"/>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2024'!$E$161:$E$166</c:f>
              <c:numCache>
                <c:formatCode>"$"#,##0_);[Red]\("$"#,##0\)</c:formatCode>
                <c:ptCount val="6"/>
                <c:pt idx="0">
                  <c:v>22247812862.529358</c:v>
                </c:pt>
                <c:pt idx="1">
                  <c:v>23709672493.4697</c:v>
                </c:pt>
                <c:pt idx="2">
                  <c:v>23748885701.889553</c:v>
                </c:pt>
                <c:pt idx="3">
                  <c:v>24367137663</c:v>
                </c:pt>
                <c:pt idx="4">
                  <c:v>25296852520</c:v>
                </c:pt>
                <c:pt idx="5">
                  <c:v>22246586069.440228</c:v>
                </c:pt>
              </c:numCache>
            </c:numRef>
          </c:val>
          <c:extLst>
            <c:ext xmlns:c16="http://schemas.microsoft.com/office/drawing/2014/chart" uri="{C3380CC4-5D6E-409C-BE32-E72D297353CC}">
              <c16:uniqueId val="{00000000-15D7-4547-80A3-FE74D1EE9D92}"/>
            </c:ext>
          </c:extLst>
        </c:ser>
        <c:ser>
          <c:idx val="1"/>
          <c:order val="1"/>
          <c:tx>
            <c:strRef>
              <c:f>'Dic 2024'!$F$83:$F$84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2024'!$F$161:$F$166</c:f>
              <c:numCache>
                <c:formatCode>"$"#,##0_);[Red]\("$"#,##0\)</c:formatCode>
                <c:ptCount val="6"/>
                <c:pt idx="0">
                  <c:v>7956310018.6302557</c:v>
                </c:pt>
                <c:pt idx="1">
                  <c:v>9247603905.6015606</c:v>
                </c:pt>
                <c:pt idx="2">
                  <c:v>9006056165.6203556</c:v>
                </c:pt>
                <c:pt idx="3">
                  <c:v>9790735350</c:v>
                </c:pt>
                <c:pt idx="4">
                  <c:v>10549509020</c:v>
                </c:pt>
                <c:pt idx="5">
                  <c:v>7708148227.8699751</c:v>
                </c:pt>
              </c:numCache>
            </c:numRef>
          </c:val>
          <c:extLst>
            <c:ext xmlns:c16="http://schemas.microsoft.com/office/drawing/2014/chart" uri="{C3380CC4-5D6E-409C-BE32-E72D297353CC}">
              <c16:uniqueId val="{00000001-15D7-4547-80A3-FE74D1EE9D92}"/>
            </c:ext>
          </c:extLst>
        </c:ser>
        <c:ser>
          <c:idx val="2"/>
          <c:order val="2"/>
          <c:tx>
            <c:strRef>
              <c:f>'Dic 2024'!$G$83:$G$84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5D7-4547-80A3-FE74D1EE9D92}"/>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5D7-4547-80A3-FE74D1EE9D9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2024'!$D$161:$D$166</c:f>
              <c:numCache>
                <c:formatCode>mmm\-yyyy</c:formatCode>
                <c:ptCount val="6"/>
                <c:pt idx="0">
                  <c:v>45474</c:v>
                </c:pt>
                <c:pt idx="1">
                  <c:v>45505</c:v>
                </c:pt>
                <c:pt idx="2">
                  <c:v>45536</c:v>
                </c:pt>
                <c:pt idx="3">
                  <c:v>45566</c:v>
                </c:pt>
                <c:pt idx="4">
                  <c:v>45597</c:v>
                </c:pt>
                <c:pt idx="5">
                  <c:v>45627</c:v>
                </c:pt>
              </c:numCache>
            </c:numRef>
          </c:cat>
          <c:val>
            <c:numRef>
              <c:f>'Dic 2024'!$G$161:$G$166</c:f>
              <c:numCache>
                <c:formatCode>"$"#,##0_);[Red]\("$"#,##0\)</c:formatCode>
                <c:ptCount val="6"/>
                <c:pt idx="0">
                  <c:v>14291502843.899101</c:v>
                </c:pt>
                <c:pt idx="1">
                  <c:v>14462068587.868139</c:v>
                </c:pt>
                <c:pt idx="2">
                  <c:v>14742829536.269197</c:v>
                </c:pt>
                <c:pt idx="3">
                  <c:v>14576402313</c:v>
                </c:pt>
                <c:pt idx="4">
                  <c:v>14747343501</c:v>
                </c:pt>
                <c:pt idx="5">
                  <c:v>14538437841.570253</c:v>
                </c:pt>
              </c:numCache>
            </c:numRef>
          </c:val>
          <c:extLst>
            <c:ext xmlns:c16="http://schemas.microsoft.com/office/drawing/2014/chart" uri="{C3380CC4-5D6E-409C-BE32-E72D297353CC}">
              <c16:uniqueId val="{00000004-15D7-4547-80A3-FE74D1EE9D92}"/>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'Dic 2024'!$E$81:$E$82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2024'!$D$159:$D$164</c:f>
              <c:numCache>
                <c:formatCode>mmm\-yyyy</c:formatCode>
                <c:ptCount val="6"/>
                <c:pt idx="0">
                  <c:v>45474</c:v>
                </c:pt>
                <c:pt idx="1">
                  <c:v>45505</c:v>
                </c:pt>
                <c:pt idx="2">
                  <c:v>45536</c:v>
                </c:pt>
                <c:pt idx="3">
                  <c:v>45566</c:v>
                </c:pt>
                <c:pt idx="4">
                  <c:v>45597</c:v>
                </c:pt>
                <c:pt idx="5">
                  <c:v>45627</c:v>
                </c:pt>
              </c:numCache>
            </c:numRef>
          </c:cat>
          <c:val>
            <c:numRef>
              <c:f>'Dic 2024'!$E$159:$E$164</c:f>
              <c:numCache>
                <c:formatCode>"$"#,##0_);[Red]\("$"#,##0\)</c:formatCode>
                <c:ptCount val="6"/>
                <c:pt idx="0">
                  <c:v>11759304566.876913</c:v>
                </c:pt>
                <c:pt idx="1">
                  <c:v>11846710088.241484</c:v>
                </c:pt>
                <c:pt idx="2">
                  <c:v>11072298194.527401</c:v>
                </c:pt>
                <c:pt idx="3">
                  <c:v>11644869801</c:v>
                </c:pt>
                <c:pt idx="4">
                  <c:v>11653586263.707603</c:v>
                </c:pt>
                <c:pt idx="5">
                  <c:v>11008222014.81212</c:v>
                </c:pt>
              </c:numCache>
            </c:numRef>
          </c:val>
          <c:extLst>
            <c:ext xmlns:c16="http://schemas.microsoft.com/office/drawing/2014/chart" uri="{C3380CC4-5D6E-409C-BE32-E72D297353CC}">
              <c16:uniqueId val="{00000000-C61C-4495-9EAF-0BA29F55732B}"/>
            </c:ext>
          </c:extLst>
        </c:ser>
        <c:ser>
          <c:idx val="1"/>
          <c:order val="1"/>
          <c:tx>
            <c:strRef>
              <c:f>'Dic 2024'!$F$81:$F$82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61C-4495-9EAF-0BA29F55732B}"/>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1C-4495-9EAF-0BA29F55732B}"/>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61C-4495-9EAF-0BA29F55732B}"/>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61C-4495-9EAF-0BA29F55732B}"/>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1C-4495-9EAF-0BA29F55732B}"/>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61C-4495-9EAF-0BA29F55732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2024'!$D$159:$D$164</c:f>
              <c:numCache>
                <c:formatCode>mmm\-yyyy</c:formatCode>
                <c:ptCount val="6"/>
                <c:pt idx="0">
                  <c:v>45474</c:v>
                </c:pt>
                <c:pt idx="1">
                  <c:v>45505</c:v>
                </c:pt>
                <c:pt idx="2">
                  <c:v>45536</c:v>
                </c:pt>
                <c:pt idx="3">
                  <c:v>45566</c:v>
                </c:pt>
                <c:pt idx="4">
                  <c:v>45597</c:v>
                </c:pt>
                <c:pt idx="5">
                  <c:v>45627</c:v>
                </c:pt>
              </c:numCache>
            </c:numRef>
          </c:cat>
          <c:val>
            <c:numRef>
              <c:f>'Dic 2024'!$F$159:$F$164</c:f>
              <c:numCache>
                <c:formatCode>"$"#,##0_);[Red]\("$"#,##0\)</c:formatCode>
                <c:ptCount val="6"/>
                <c:pt idx="0">
                  <c:v>7321342772.3842154</c:v>
                </c:pt>
                <c:pt idx="1">
                  <c:v>7324819356.0010595</c:v>
                </c:pt>
                <c:pt idx="2">
                  <c:v>6590171488.1778221</c:v>
                </c:pt>
                <c:pt idx="3">
                  <c:v>5854470694</c:v>
                </c:pt>
                <c:pt idx="4">
                  <c:v>6797549490.6442871</c:v>
                </c:pt>
                <c:pt idx="5">
                  <c:v>6250967002.2206249</c:v>
                </c:pt>
              </c:numCache>
            </c:numRef>
          </c:val>
          <c:extLst>
            <c:ext xmlns:c16="http://schemas.microsoft.com/office/drawing/2014/chart" uri="{C3380CC4-5D6E-409C-BE32-E72D297353CC}">
              <c16:uniqueId val="{00000007-C61C-4495-9EAF-0BA29F55732B}"/>
            </c:ext>
          </c:extLst>
        </c:ser>
        <c:ser>
          <c:idx val="2"/>
          <c:order val="2"/>
          <c:tx>
            <c:strRef>
              <c:f>'Dic 2024'!$G$81:$G$82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61C-4495-9EAF-0BA29F55732B}"/>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61C-4495-9EAF-0BA29F55732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'Dic 2024'!$D$159:$D$164</c:f>
              <c:numCache>
                <c:formatCode>mmm\-yyyy</c:formatCode>
                <c:ptCount val="6"/>
                <c:pt idx="0">
                  <c:v>45474</c:v>
                </c:pt>
                <c:pt idx="1">
                  <c:v>45505</c:v>
                </c:pt>
                <c:pt idx="2">
                  <c:v>45536</c:v>
                </c:pt>
                <c:pt idx="3">
                  <c:v>45566</c:v>
                </c:pt>
                <c:pt idx="4">
                  <c:v>45597</c:v>
                </c:pt>
                <c:pt idx="5">
                  <c:v>45627</c:v>
                </c:pt>
              </c:numCache>
            </c:numRef>
          </c:cat>
          <c:val>
            <c:numRef>
              <c:f>'Dic 2024'!$G$159:$G$164</c:f>
              <c:numCache>
                <c:formatCode>"$"#,##0_);[Red]\("$"#,##0\)</c:formatCode>
                <c:ptCount val="6"/>
                <c:pt idx="0">
                  <c:v>4437961794.4926977</c:v>
                </c:pt>
                <c:pt idx="1">
                  <c:v>4521890732.2404242</c:v>
                </c:pt>
                <c:pt idx="2">
                  <c:v>4482126706.3495789</c:v>
                </c:pt>
                <c:pt idx="3">
                  <c:v>5790399106</c:v>
                </c:pt>
                <c:pt idx="4">
                  <c:v>4856036773.0633173</c:v>
                </c:pt>
                <c:pt idx="5">
                  <c:v>4757255012.5914955</c:v>
                </c:pt>
              </c:numCache>
            </c:numRef>
          </c:val>
          <c:extLst>
            <c:ext xmlns:c16="http://schemas.microsoft.com/office/drawing/2014/chart" uri="{C3380CC4-5D6E-409C-BE32-E72D297353CC}">
              <c16:uniqueId val="{0000000A-C61C-4495-9EAF-0BA29F55732B}"/>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382249</c:v>
                </c:pt>
                <c:pt idx="1">
                  <c:v>473025</c:v>
                </c:pt>
                <c:pt idx="2">
                  <c:v>280955</c:v>
                </c:pt>
                <c:pt idx="3">
                  <c:v>285492</c:v>
                </c:pt>
                <c:pt idx="4">
                  <c:v>214976</c:v>
                </c:pt>
              </c:numCache>
            </c:numRef>
          </c:val>
          <c:extLst>
            <c:ext xmlns:c16="http://schemas.microsoft.com/office/drawing/2014/chart" uri="{C3380CC4-5D6E-409C-BE32-E72D297353CC}">
              <c16:uniqueId val="{00000000-3179-40EC-8065-0072C955C69F}"/>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CO"/>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diciembre de 2024</c:v>
                </c:pt>
              </c:strCache>
            </c:strRef>
          </c:tx>
          <c:spPr>
            <a:solidFill>
              <a:schemeClr val="accent5">
                <a:lumMod val="75000"/>
              </a:schemeClr>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273218.52307008888</c:v>
                </c:pt>
                <c:pt idx="1">
                  <c:v>352241.68037327589</c:v>
                </c:pt>
                <c:pt idx="2">
                  <c:v>205804.60981511002</c:v>
                </c:pt>
                <c:pt idx="3">
                  <c:v>148826.54623167994</c:v>
                </c:pt>
                <c:pt idx="4">
                  <c:v>170978.16139088169</c:v>
                </c:pt>
              </c:numCache>
            </c:numRef>
          </c:val>
          <c:extLst>
            <c:ext xmlns:c16="http://schemas.microsoft.com/office/drawing/2014/chart" uri="{C3380CC4-5D6E-409C-BE32-E72D297353CC}">
              <c16:uniqueId val="{00000000-23A0-43FC-92E6-9893ECC4F7D7}"/>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tx2"/>
          </a:solidFill>
        </a:defRPr>
      </a:pPr>
      <a:endParaRPr lang="es-CO"/>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273444270677.39005</c:v>
                </c:pt>
                <c:pt idx="1">
                  <c:v>358758568537.28864</c:v>
                </c:pt>
                <c:pt idx="2">
                  <c:v>205456868411.63</c:v>
                </c:pt>
                <c:pt idx="3">
                  <c:v>148413631211.15991</c:v>
                </c:pt>
                <c:pt idx="4">
                  <c:v>170065880558.18002</c:v>
                </c:pt>
              </c:numCache>
            </c:numRef>
          </c:val>
          <c:extLst>
            <c:ext xmlns:c16="http://schemas.microsoft.com/office/drawing/2014/chart" uri="{C3380CC4-5D6E-409C-BE32-E72D297353CC}">
              <c16:uniqueId val="{00000000-007D-473B-9318-19173824BD5A}"/>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270451607825.12372</c:v>
                </c:pt>
                <c:pt idx="1">
                  <c:v>351320650396.4585</c:v>
                </c:pt>
                <c:pt idx="2">
                  <c:v>203242638309.92999</c:v>
                </c:pt>
                <c:pt idx="3">
                  <c:v>146757174565.06198</c:v>
                </c:pt>
                <c:pt idx="4">
                  <c:v>168165130518.38995</c:v>
                </c:pt>
              </c:numCache>
            </c:numRef>
          </c:val>
          <c:extLst>
            <c:ext xmlns:c16="http://schemas.microsoft.com/office/drawing/2014/chart" uri="{C3380CC4-5D6E-409C-BE32-E72D297353CC}">
              <c16:uniqueId val="{00000001-007D-473B-9318-19173824BD5A}"/>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CO"/>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18365.60921989999</c:v>
                </c:pt>
                <c:pt idx="1">
                  <c:v>26254.63183948</c:v>
                </c:pt>
                <c:pt idx="2">
                  <c:v>16586.209781419995</c:v>
                </c:pt>
                <c:pt idx="3">
                  <c:v>11526.653342689999</c:v>
                </c:pt>
                <c:pt idx="4">
                  <c:v>11926.193959079999</c:v>
                </c:pt>
              </c:numCache>
            </c:numRef>
          </c:val>
          <c:extLst>
            <c:ext xmlns:c16="http://schemas.microsoft.com/office/drawing/2014/chart" uri="{C3380CC4-5D6E-409C-BE32-E72D297353CC}">
              <c16:uniqueId val="{00000000-88A9-45E7-9D02-32D6625E9297}"/>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70.007062069999989</c:v>
                </c:pt>
                <c:pt idx="1">
                  <c:v>96.506302809999966</c:v>
                </c:pt>
                <c:pt idx="2">
                  <c:v>60.40829878000001</c:v>
                </c:pt>
                <c:pt idx="3">
                  <c:v>42.163792400000006</c:v>
                </c:pt>
                <c:pt idx="4">
                  <c:v>41.968236359999985</c:v>
                </c:pt>
              </c:numCache>
            </c:numRef>
          </c:val>
          <c:extLst>
            <c:ext xmlns:c16="http://schemas.microsoft.com/office/drawing/2014/chart" uri="{C3380CC4-5D6E-409C-BE32-E72D297353CC}">
              <c16:uniqueId val="{00000001-88A9-45E7-9D02-32D6625E9297}"/>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[202411 Consolidado Información CyF NOVIEMBRE 2024.xlsx]Gráfico!TablaDinámica6</c:name>
    <c:fmtId val="29"/>
  </c:pivotSource>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US" sz="1600" b="1"/>
              <a:t>PROMOAMBIENTAL</a:t>
            </a:r>
          </a:p>
        </c:rich>
      </c:tx>
      <c:layout>
        <c:manualLayout>
          <c:xMode val="edge"/>
          <c:yMode val="edge"/>
          <c:x val="0.36208943299462981"/>
          <c:y val="6.9270078248259606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manualLayout>
          <c:layoutTarget val="inner"/>
          <c:xMode val="edge"/>
          <c:yMode val="edge"/>
          <c:x val="8.6636017406586843E-2"/>
          <c:y val="0.18106151859033578"/>
          <c:w val="0.89625375086181247"/>
          <c:h val="0.64269874849766817"/>
        </c:manualLayout>
      </c:layout>
      <c:barChart>
        <c:barDir val="col"/>
        <c:grouping val="clustered"/>
        <c:varyColors val="0"/>
        <c:ser>
          <c:idx val="0"/>
          <c:order val="0"/>
          <c:tx>
            <c:strRef>
              <c:f>Gráfico!$E$72</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Gráfico!$C$73:$D$87</c:f>
              <c:multiLvlStrCache>
                <c:ptCount val="14"/>
                <c:lvl>
                  <c:pt idx="0">
                    <c:v>2020</c:v>
                  </c:pt>
                  <c:pt idx="1">
                    <c:v>2021</c:v>
                  </c:pt>
                  <c:pt idx="2">
                    <c:v>2022</c:v>
                  </c:pt>
                  <c:pt idx="3">
                    <c:v>2023</c:v>
                  </c:pt>
                  <c:pt idx="4">
                    <c:v>2024</c:v>
                  </c:pt>
                  <c:pt idx="5">
                    <c:v>2020</c:v>
                  </c:pt>
                  <c:pt idx="6">
                    <c:v>2021</c:v>
                  </c:pt>
                  <c:pt idx="7">
                    <c:v>2022</c:v>
                  </c:pt>
                  <c:pt idx="8">
                    <c:v>2023</c:v>
                  </c:pt>
                  <c:pt idx="9">
                    <c:v>2024</c:v>
                  </c:pt>
                  <c:pt idx="10">
                    <c:v>2021</c:v>
                  </c:pt>
                  <c:pt idx="11">
                    <c:v>2024</c:v>
                  </c:pt>
                  <c:pt idx="12">
                    <c:v>2022</c:v>
                  </c:pt>
                  <c:pt idx="13">
                    <c:v>2023</c:v>
                  </c:pt>
                </c:lvl>
                <c:lvl>
                  <c:pt idx="0">
                    <c:v>CERRADO</c:v>
                  </c:pt>
                  <c:pt idx="5">
                    <c:v>ABIERTO - 
ESCALADO</c:v>
                  </c:pt>
                  <c:pt idx="10">
                    <c:v>ABIERTO - GESTIÓN 
CONCESIONARIO</c:v>
                  </c:pt>
                  <c:pt idx="12">
                    <c:v>ABIERTO - REVISIÓN 
INTERVENTORÍA</c:v>
                  </c:pt>
                </c:lvl>
              </c:multiLvlStrCache>
            </c:multiLvlStrRef>
          </c:cat>
          <c:val>
            <c:numRef>
              <c:f>Gráfico!$E$73:$E$87</c:f>
              <c:numCache>
                <c:formatCode>_-* #,##0_-;\-* #,##0_-;_-* "-"??_-;_-@_-</c:formatCode>
                <c:ptCount val="14"/>
                <c:pt idx="0">
                  <c:v>231</c:v>
                </c:pt>
                <c:pt idx="1">
                  <c:v>105</c:v>
                </c:pt>
                <c:pt idx="2">
                  <c:v>974</c:v>
                </c:pt>
                <c:pt idx="3">
                  <c:v>313</c:v>
                </c:pt>
                <c:pt idx="4">
                  <c:v>21</c:v>
                </c:pt>
                <c:pt idx="5">
                  <c:v>3173</c:v>
                </c:pt>
                <c:pt idx="6">
                  <c:v>10374</c:v>
                </c:pt>
                <c:pt idx="7">
                  <c:v>459</c:v>
                </c:pt>
                <c:pt idx="8">
                  <c:v>37</c:v>
                </c:pt>
                <c:pt idx="9">
                  <c:v>31</c:v>
                </c:pt>
                <c:pt idx="10">
                  <c:v>135</c:v>
                </c:pt>
                <c:pt idx="11">
                  <c:v>1</c:v>
                </c:pt>
                <c:pt idx="12">
                  <c:v>59</c:v>
                </c:pt>
                <c:pt idx="13">
                  <c:v>11</c:v>
                </c:pt>
              </c:numCache>
            </c:numRef>
          </c:val>
          <c:extLst>
            <c:ext xmlns:c16="http://schemas.microsoft.com/office/drawing/2014/chart" uri="{C3380CC4-5D6E-409C-BE32-E72D297353CC}">
              <c16:uniqueId val="{00000000-6DF8-407A-8FF9-3E456AB78D8E}"/>
            </c:ext>
          </c:extLst>
        </c:ser>
        <c:dLbls>
          <c:showLegendKey val="0"/>
          <c:showVal val="0"/>
          <c:showCatName val="0"/>
          <c:showSerName val="0"/>
          <c:showPercent val="0"/>
          <c:showBubbleSize val="0"/>
        </c:dLbls>
        <c:gapWidth val="219"/>
        <c:overlap val="-27"/>
        <c:axId val="1614706336"/>
        <c:axId val="1614701536"/>
      </c:barChart>
      <c:catAx>
        <c:axId val="161470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614701536"/>
        <c:crosses val="autoZero"/>
        <c:auto val="1"/>
        <c:lblAlgn val="ctr"/>
        <c:lblOffset val="100"/>
        <c:noMultiLvlLbl val="0"/>
      </c:catAx>
      <c:valAx>
        <c:axId val="1614701536"/>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61470633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DICIEMBRE 2024</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31</c:v>
                </c:pt>
                <c:pt idx="1">
                  <c:v>10</c:v>
                </c:pt>
                <c:pt idx="2">
                  <c:v>13</c:v>
                </c:pt>
                <c:pt idx="3">
                  <c:v>3</c:v>
                </c:pt>
                <c:pt idx="4">
                  <c:v>10</c:v>
                </c:pt>
              </c:numCache>
            </c:numRef>
          </c:val>
          <c:extLst>
            <c:ext xmlns:c16="http://schemas.microsoft.com/office/drawing/2014/chart" uri="{C3380CC4-5D6E-409C-BE32-E72D297353CC}">
              <c16:uniqueId val="{00000000-5EDC-4930-9ED1-9C744739FD97}"/>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16</c:v>
                </c:pt>
                <c:pt idx="2">
                  <c:v>4</c:v>
                </c:pt>
                <c:pt idx="3">
                  <c:v>2</c:v>
                </c:pt>
                <c:pt idx="4">
                  <c:v>19</c:v>
                </c:pt>
              </c:numCache>
            </c:numRef>
          </c:val>
          <c:extLst>
            <c:ext xmlns:c16="http://schemas.microsoft.com/office/drawing/2014/chart" uri="{C3380CC4-5D6E-409C-BE32-E72D297353CC}">
              <c16:uniqueId val="{00000001-5EDC-4930-9ED1-9C744739FD97}"/>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5EDC-4930-9ED1-9C744739FD97}"/>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374</c:v>
                </c:pt>
                <c:pt idx="1">
                  <c:v>226</c:v>
                </c:pt>
                <c:pt idx="2">
                  <c:v>178</c:v>
                </c:pt>
                <c:pt idx="3">
                  <c:v>229</c:v>
                </c:pt>
                <c:pt idx="4">
                  <c:v>165</c:v>
                </c:pt>
              </c:numCache>
            </c:numRef>
          </c:val>
          <c:extLst>
            <c:ext xmlns:c16="http://schemas.microsoft.com/office/drawing/2014/chart" uri="{C3380CC4-5D6E-409C-BE32-E72D297353CC}">
              <c16:uniqueId val="{00000003-5EDC-4930-9ED1-9C744739FD97}"/>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5EDC-4930-9ED1-9C744739FD97}"/>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-Diciembre.xlsx]Graf Tipol!TablaDinámica6</c:name>
    <c:fmtId val="129"/>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rgbClr val="FF0000"/>
          </a:solidFill>
          <a:ln>
            <a:noFill/>
          </a:ln>
          <a:effectLst/>
          <a:scene3d>
            <a:camera prst="orthographicFront"/>
            <a:lightRig rig="threePt" dir="t"/>
          </a:scene3d>
          <a:sp3d>
            <a:bevelT w="152400" h="50800" prst="softRound"/>
          </a:sp3d>
        </c:spPr>
      </c:pivotFmt>
      <c:pivotFmt>
        <c:idx val="20"/>
        <c:spPr>
          <a:solidFill>
            <a:schemeClr val="accent6">
              <a:lumMod val="50000"/>
            </a:schemeClr>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rgbClr val="FF0000"/>
          </a:solidFill>
          <a:ln>
            <a:noFill/>
          </a:ln>
          <a:effectLst/>
          <a:scene3d>
            <a:camera prst="orthographicFront"/>
            <a:lightRig rig="threePt" dir="t"/>
          </a:scene3d>
          <a:sp3d>
            <a:bevelT w="152400" h="50800" prst="softRound"/>
          </a:sp3d>
        </c:spPr>
      </c:pivotFmt>
      <c:pivotFmt>
        <c:idx val="30"/>
        <c:spPr>
          <a:solidFill>
            <a:schemeClr val="accent6">
              <a:lumMod val="50000"/>
            </a:schemeClr>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0974240221085436"/>
          <c:y val="3.7970066432667413E-2"/>
          <c:w val="0.6549524856086496"/>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0A9E-48E4-A14C-DC59219E635F}"/>
              </c:ext>
            </c:extLst>
          </c:dPt>
          <c:dPt>
            <c:idx val="1"/>
            <c:invertIfNegative val="0"/>
            <c:bubble3D val="0"/>
            <c:extLst>
              <c:ext xmlns:c16="http://schemas.microsoft.com/office/drawing/2014/chart" uri="{C3380CC4-5D6E-409C-BE32-E72D297353CC}">
                <c16:uniqueId val="{00000001-0A9E-48E4-A14C-DC59219E635F}"/>
              </c:ext>
            </c:extLst>
          </c:dPt>
          <c:dPt>
            <c:idx val="2"/>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3-0A9E-48E4-A14C-DC59219E635F}"/>
              </c:ext>
            </c:extLst>
          </c:dPt>
          <c:dPt>
            <c:idx val="3"/>
            <c:invertIfNegative val="0"/>
            <c:bubble3D val="0"/>
            <c:extLst>
              <c:ext xmlns:c16="http://schemas.microsoft.com/office/drawing/2014/chart" uri="{C3380CC4-5D6E-409C-BE32-E72D297353CC}">
                <c16:uniqueId val="{00000004-0A9E-48E4-A14C-DC59219E635F}"/>
              </c:ext>
            </c:extLst>
          </c:dPt>
          <c:dPt>
            <c:idx val="4"/>
            <c:invertIfNegative val="0"/>
            <c:bubble3D val="0"/>
            <c:extLst>
              <c:ext xmlns:c16="http://schemas.microsoft.com/office/drawing/2014/chart" uri="{C3380CC4-5D6E-409C-BE32-E72D297353CC}">
                <c16:uniqueId val="{00000005-0A9E-48E4-A14C-DC59219E635F}"/>
              </c:ext>
            </c:extLst>
          </c:dPt>
          <c:dPt>
            <c:idx val="5"/>
            <c:invertIfNegative val="0"/>
            <c:bubble3D val="0"/>
            <c:extLst>
              <c:ext xmlns:c16="http://schemas.microsoft.com/office/drawing/2014/chart" uri="{C3380CC4-5D6E-409C-BE32-E72D297353CC}">
                <c16:uniqueId val="{00000006-0A9E-48E4-A14C-DC59219E635F}"/>
              </c:ext>
            </c:extLst>
          </c:dPt>
          <c:dPt>
            <c:idx val="6"/>
            <c:invertIfNegative val="0"/>
            <c:bubble3D val="0"/>
            <c:extLst>
              <c:ext xmlns:c16="http://schemas.microsoft.com/office/drawing/2014/chart" uri="{C3380CC4-5D6E-409C-BE32-E72D297353CC}">
                <c16:uniqueId val="{00000007-0A9E-48E4-A14C-DC59219E635F}"/>
              </c:ext>
            </c:extLst>
          </c:dPt>
          <c:dPt>
            <c:idx val="7"/>
            <c:invertIfNegative val="0"/>
            <c:bubble3D val="0"/>
            <c:extLst>
              <c:ext xmlns:c16="http://schemas.microsoft.com/office/drawing/2014/chart" uri="{C3380CC4-5D6E-409C-BE32-E72D297353CC}">
                <c16:uniqueId val="{00000008-0A9E-48E4-A14C-DC59219E635F}"/>
              </c:ext>
            </c:extLst>
          </c:dPt>
          <c:dPt>
            <c:idx val="8"/>
            <c:invertIfNegative val="0"/>
            <c:bubble3D val="0"/>
            <c:extLst>
              <c:ext xmlns:c16="http://schemas.microsoft.com/office/drawing/2014/chart" uri="{C3380CC4-5D6E-409C-BE32-E72D297353CC}">
                <c16:uniqueId val="{00000009-0A9E-48E4-A14C-DC59219E635F}"/>
              </c:ext>
            </c:extLst>
          </c:dPt>
          <c:dPt>
            <c:idx val="9"/>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B-0A9E-48E4-A14C-DC59219E635F}"/>
              </c:ext>
            </c:extLst>
          </c:dPt>
          <c:dPt>
            <c:idx val="10"/>
            <c:invertIfNegative val="0"/>
            <c:bubble3D val="0"/>
            <c:extLst>
              <c:ext xmlns:c16="http://schemas.microsoft.com/office/drawing/2014/chart" uri="{C3380CC4-5D6E-409C-BE32-E72D297353CC}">
                <c16:uniqueId val="{0000000C-0A9E-48E4-A14C-DC59219E635F}"/>
              </c:ext>
            </c:extLst>
          </c:dPt>
          <c:dPt>
            <c:idx val="11"/>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E-0A9E-48E4-A14C-DC59219E635F}"/>
              </c:ext>
            </c:extLst>
          </c:dPt>
          <c:dPt>
            <c:idx val="12"/>
            <c:invertIfNegative val="0"/>
            <c:bubble3D val="0"/>
            <c:extLst>
              <c:ext xmlns:c16="http://schemas.microsoft.com/office/drawing/2014/chart" uri="{C3380CC4-5D6E-409C-BE32-E72D297353CC}">
                <c16:uniqueId val="{0000000F-0A9E-48E4-A14C-DC59219E635F}"/>
              </c:ext>
            </c:extLst>
          </c:dPt>
          <c:dPt>
            <c:idx val="13"/>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0A9E-48E4-A14C-DC59219E635F}"/>
              </c:ext>
            </c:extLst>
          </c:dPt>
          <c:dPt>
            <c:idx val="14"/>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3-0A9E-48E4-A14C-DC59219E635F}"/>
              </c:ext>
            </c:extLst>
          </c:dPt>
          <c:dPt>
            <c:idx val="15"/>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5-0A9E-48E4-A14C-DC59219E635F}"/>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0A9E-48E4-A14C-DC59219E635F}"/>
              </c:ext>
            </c:extLst>
          </c:dPt>
          <c:dPt>
            <c:idx val="17"/>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0A9E-48E4-A14C-DC59219E635F}"/>
              </c:ext>
            </c:extLst>
          </c:dPt>
          <c:dPt>
            <c:idx val="18"/>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B-0A9E-48E4-A14C-DC59219E635F}"/>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Tipol'!$A$4:$A$24</c:f>
              <c:strCache>
                <c:ptCount val="20"/>
                <c:pt idx="0">
                  <c:v>DOTACIÓN</c:v>
                </c:pt>
                <c:pt idx="1">
                  <c:v>RECOLECCIÓN YTRANSPORTE</c:v>
                </c:pt>
                <c:pt idx="2">
                  <c:v>FINANCIERO</c:v>
                </c:pt>
                <c:pt idx="3">
                  <c:v>CARTERA</c:v>
                </c:pt>
                <c:pt idx="4">
                  <c:v>FACTURACIÓN</c:v>
                </c:pt>
                <c:pt idx="5">
                  <c:v>CORRECTA APLICACIÓN DEL DCM</c:v>
                </c:pt>
                <c:pt idx="6">
                  <c:v>ATENCIÓN AL USUARIO</c:v>
                </c:pt>
                <c:pt idx="7">
                  <c:v>CARÁCTER AMBIENTAL </c:v>
                </c:pt>
                <c:pt idx="8">
                  <c:v>CATASTRO</c:v>
                </c:pt>
                <c:pt idx="9">
                  <c:v>PAGINA WEB</c:v>
                </c:pt>
                <c:pt idx="10">
                  <c:v>CARACTERISTICAS DE LAS BASES DE OPERACIÓN </c:v>
                </c:pt>
                <c:pt idx="11">
                  <c:v>PUNTOS CRITICOS Y ARROJOS CLANDESTINOS</c:v>
                </c:pt>
                <c:pt idx="12">
                  <c:v>SIGAB</c:v>
                </c:pt>
                <c:pt idx="13">
                  <c:v>CLUS</c:v>
                </c:pt>
                <c:pt idx="14">
                  <c:v>DERRAME DE LIXIVIADOS</c:v>
                </c:pt>
                <c:pt idx="15">
                  <c:v>VEHÍCULOS</c:v>
                </c:pt>
                <c:pt idx="16">
                  <c:v>BARRIDO Y LIMPIEZA</c:v>
                </c:pt>
                <c:pt idx="17">
                  <c:v>INFORMACIÓN</c:v>
                </c:pt>
                <c:pt idx="18">
                  <c:v>CONTENERIZACIÓN</c:v>
                </c:pt>
                <c:pt idx="19">
                  <c:v>RECOLECCIÓN Y TRANSPORTE</c:v>
                </c:pt>
              </c:strCache>
            </c:strRef>
          </c:cat>
          <c:val>
            <c:numRef>
              <c:f>'Graf Tipol'!$B$4:$B$24</c:f>
              <c:numCache>
                <c:formatCode>General</c:formatCode>
                <c:ptCount val="20"/>
                <c:pt idx="0">
                  <c:v>1</c:v>
                </c:pt>
                <c:pt idx="1">
                  <c:v>2</c:v>
                </c:pt>
                <c:pt idx="2">
                  <c:v>2</c:v>
                </c:pt>
                <c:pt idx="3">
                  <c:v>2</c:v>
                </c:pt>
                <c:pt idx="4">
                  <c:v>4</c:v>
                </c:pt>
                <c:pt idx="5">
                  <c:v>5</c:v>
                </c:pt>
                <c:pt idx="6">
                  <c:v>5</c:v>
                </c:pt>
                <c:pt idx="7">
                  <c:v>6</c:v>
                </c:pt>
                <c:pt idx="8">
                  <c:v>8</c:v>
                </c:pt>
                <c:pt idx="9">
                  <c:v>8</c:v>
                </c:pt>
                <c:pt idx="10">
                  <c:v>9</c:v>
                </c:pt>
                <c:pt idx="11">
                  <c:v>19</c:v>
                </c:pt>
                <c:pt idx="12">
                  <c:v>35</c:v>
                </c:pt>
                <c:pt idx="13">
                  <c:v>56</c:v>
                </c:pt>
                <c:pt idx="14">
                  <c:v>98</c:v>
                </c:pt>
                <c:pt idx="15">
                  <c:v>128</c:v>
                </c:pt>
                <c:pt idx="16">
                  <c:v>177</c:v>
                </c:pt>
                <c:pt idx="17">
                  <c:v>180</c:v>
                </c:pt>
                <c:pt idx="18">
                  <c:v>187</c:v>
                </c:pt>
                <c:pt idx="19">
                  <c:v>355</c:v>
                </c:pt>
              </c:numCache>
            </c:numRef>
          </c:val>
          <c:extLst>
            <c:ext xmlns:c16="http://schemas.microsoft.com/office/drawing/2014/chart" uri="{C3380CC4-5D6E-409C-BE32-E72D297353CC}">
              <c16:uniqueId val="{0000001C-0A9E-48E4-A14C-DC59219E635F}"/>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b="1">
                <a:solidFill>
                  <a:schemeClr val="accent1">
                    <a:lumMod val="50000"/>
                  </a:schemeClr>
                </a:solidFill>
              </a:rPr>
              <a:t>CONSOLIDADO</a:t>
            </a:r>
            <a:r>
              <a:rPr lang="es-CO" b="1" baseline="0">
                <a:solidFill>
                  <a:schemeClr val="accent1">
                    <a:lumMod val="50000"/>
                  </a:schemeClr>
                </a:solidFill>
              </a:rPr>
              <a:t> POR AÑO</a:t>
            </a:r>
            <a:endParaRPr lang="es-CO" b="1">
              <a:solidFill>
                <a:schemeClr val="accent1">
                  <a:lumMod val="50000"/>
                </a:schemeClr>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123</c:v>
                </c:pt>
              </c:numCache>
            </c:numRef>
          </c:val>
          <c:extLst>
            <c:ext xmlns:c16="http://schemas.microsoft.com/office/drawing/2014/chart" uri="{C3380CC4-5D6E-409C-BE32-E72D297353CC}">
              <c16:uniqueId val="{00000000-595E-439D-A848-32E5363893B6}"/>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67</c:v>
                </c:pt>
              </c:numCache>
            </c:numRef>
          </c:val>
          <c:extLst>
            <c:ext xmlns:c16="http://schemas.microsoft.com/office/drawing/2014/chart" uri="{C3380CC4-5D6E-409C-BE32-E72D297353CC}">
              <c16:uniqueId val="{00000001-595E-439D-A848-32E5363893B6}"/>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55</c:v>
                </c:pt>
              </c:numCache>
            </c:numRef>
          </c:val>
          <c:extLst>
            <c:ext xmlns:c16="http://schemas.microsoft.com/office/drawing/2014/chart" uri="{C3380CC4-5D6E-409C-BE32-E72D297353CC}">
              <c16:uniqueId val="{00000002-595E-439D-A848-32E5363893B6}"/>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52</c:v>
                </c:pt>
              </c:numCache>
            </c:numRef>
          </c:val>
          <c:extLst>
            <c:ext xmlns:c16="http://schemas.microsoft.com/office/drawing/2014/chart" uri="{C3380CC4-5D6E-409C-BE32-E72D297353CC}">
              <c16:uniqueId val="{00000003-595E-439D-A848-32E5363893B6}"/>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46</c:v>
                </c:pt>
              </c:numCache>
            </c:numRef>
          </c:val>
          <c:extLst>
            <c:ext xmlns:c16="http://schemas.microsoft.com/office/drawing/2014/chart" uri="{C3380CC4-5D6E-409C-BE32-E72D297353CC}">
              <c16:uniqueId val="{00000004-595E-439D-A848-32E5363893B6}"/>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ESTADO</a:t>
            </a:r>
            <a:r>
              <a:rPr lang="es-CO" b="1" baseline="0">
                <a:solidFill>
                  <a:sysClr val="windowText" lastClr="000000"/>
                </a:solidFill>
              </a:rPr>
              <a:t> DE INFORMES DE INCUMPLIMIENTO POR CONCEPTO DE MULTAS - DICIEMBRE</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16</c:v>
                </c:pt>
                <c:pt idx="2">
                  <c:v>4</c:v>
                </c:pt>
                <c:pt idx="3">
                  <c:v>2</c:v>
                </c:pt>
                <c:pt idx="4">
                  <c:v>19</c:v>
                </c:pt>
              </c:numCache>
            </c:numRef>
          </c:val>
          <c:extLst>
            <c:ext xmlns:c16="http://schemas.microsoft.com/office/drawing/2014/chart" uri="{C3380CC4-5D6E-409C-BE32-E72D297353CC}">
              <c16:uniqueId val="{00000000-0B55-4C45-A2AA-570CA216206B}"/>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0B55-4C45-A2AA-570CA216206B}"/>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0B55-4C45-A2AA-570CA216206B}"/>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0B55-4C45-A2AA-570CA216206B}"/>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Hoja5!$O$5:$O$11</c:f>
              <c:numCache>
                <c:formatCode>General</c:formatCode>
                <c:ptCount val="7"/>
                <c:pt idx="0">
                  <c:v>1</c:v>
                </c:pt>
                <c:pt idx="1">
                  <c:v>9</c:v>
                </c:pt>
                <c:pt idx="2">
                  <c:v>3</c:v>
                </c:pt>
                <c:pt idx="3">
                  <c:v>4</c:v>
                </c:pt>
                <c:pt idx="4">
                  <c:v>11</c:v>
                </c:pt>
                <c:pt idx="5">
                  <c:v>13</c:v>
                </c:pt>
                <c:pt idx="6">
                  <c:v>7</c:v>
                </c:pt>
              </c:numCache>
            </c:numRef>
          </c:val>
          <c:extLst>
            <c:ext xmlns:c16="http://schemas.microsoft.com/office/drawing/2014/chart" uri="{C3380CC4-5D6E-409C-BE32-E72D297353CC}">
              <c16:uniqueId val="{00000000-ED26-45E4-9DA9-3DEF9C14CDCD}"/>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Hoja5!$P$5:$P$11</c:f>
              <c:numCache>
                <c:formatCode>General</c:formatCode>
                <c:ptCount val="7"/>
                <c:pt idx="4">
                  <c:v>1</c:v>
                </c:pt>
              </c:numCache>
            </c:numRef>
          </c:val>
          <c:extLst>
            <c:ext xmlns:c16="http://schemas.microsoft.com/office/drawing/2014/chart" uri="{C3380CC4-5D6E-409C-BE32-E72D297353CC}">
              <c16:uniqueId val="{00000001-ED26-45E4-9DA9-3DEF9C14CDCD}"/>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Hoja5!$Q$5:$Q$11</c:f>
              <c:numCache>
                <c:formatCode>General</c:formatCode>
                <c:ptCount val="7"/>
                <c:pt idx="4">
                  <c:v>2</c:v>
                </c:pt>
                <c:pt idx="6">
                  <c:v>2</c:v>
                </c:pt>
              </c:numCache>
            </c:numRef>
          </c:val>
          <c:extLst>
            <c:ext xmlns:c16="http://schemas.microsoft.com/office/drawing/2014/chart" uri="{C3380CC4-5D6E-409C-BE32-E72D297353CC}">
              <c16:uniqueId val="{00000002-ED26-45E4-9DA9-3DEF9C14CDCD}"/>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Hoja5!$R$5:$R$11</c:f>
              <c:numCache>
                <c:formatCode>General</c:formatCode>
                <c:ptCount val="7"/>
                <c:pt idx="1">
                  <c:v>2</c:v>
                </c:pt>
                <c:pt idx="2">
                  <c:v>2</c:v>
                </c:pt>
                <c:pt idx="3">
                  <c:v>2</c:v>
                </c:pt>
                <c:pt idx="4">
                  <c:v>1</c:v>
                </c:pt>
                <c:pt idx="5">
                  <c:v>1</c:v>
                </c:pt>
                <c:pt idx="6">
                  <c:v>1</c:v>
                </c:pt>
              </c:numCache>
            </c:numRef>
          </c:val>
          <c:extLst>
            <c:ext xmlns:c16="http://schemas.microsoft.com/office/drawing/2014/chart" uri="{C3380CC4-5D6E-409C-BE32-E72D297353CC}">
              <c16:uniqueId val="{00000003-ED26-45E4-9DA9-3DEF9C14CDCD}"/>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Hoja5!$S$5:$S$11</c:f>
              <c:numCache>
                <c:formatCode>General</c:formatCode>
                <c:ptCount val="7"/>
                <c:pt idx="1">
                  <c:v>1</c:v>
                </c:pt>
                <c:pt idx="3">
                  <c:v>4</c:v>
                </c:pt>
                <c:pt idx="4">
                  <c:v>3</c:v>
                </c:pt>
                <c:pt idx="5">
                  <c:v>6</c:v>
                </c:pt>
                <c:pt idx="6">
                  <c:v>9</c:v>
                </c:pt>
              </c:numCache>
            </c:numRef>
          </c:val>
          <c:extLst>
            <c:ext xmlns:c16="http://schemas.microsoft.com/office/drawing/2014/chart" uri="{C3380CC4-5D6E-409C-BE32-E72D297353CC}">
              <c16:uniqueId val="{00000004-ED26-45E4-9DA9-3DEF9C14CDCD}"/>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Hoja5!$T$5:$T$11</c:f>
              <c:numCache>
                <c:formatCode>General</c:formatCode>
                <c:ptCount val="7"/>
                <c:pt idx="0">
                  <c:v>1</c:v>
                </c:pt>
                <c:pt idx="1">
                  <c:v>12</c:v>
                </c:pt>
                <c:pt idx="2">
                  <c:v>5</c:v>
                </c:pt>
                <c:pt idx="3">
                  <c:v>10</c:v>
                </c:pt>
                <c:pt idx="4">
                  <c:v>18</c:v>
                </c:pt>
                <c:pt idx="5">
                  <c:v>20</c:v>
                </c:pt>
                <c:pt idx="6">
                  <c:v>19</c:v>
                </c:pt>
              </c:numCache>
            </c:numRef>
          </c:val>
          <c:smooth val="0"/>
          <c:extLst>
            <c:ext xmlns:c16="http://schemas.microsoft.com/office/drawing/2014/chart" uri="{C3380CC4-5D6E-409C-BE32-E72D297353CC}">
              <c16:uniqueId val="{00000005-ED26-45E4-9DA9-3DEF9C14CDCD}"/>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PENAL</a:t>
            </a:r>
            <a:r>
              <a:rPr lang="es-CO" b="1" baseline="0">
                <a:solidFill>
                  <a:sysClr val="windowText" lastClr="000000"/>
                </a:solidFill>
              </a:rPr>
              <a:t> PECUNIARIA DICIEMBRE 2024</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34</c:v>
                </c:pt>
                <c:pt idx="1">
                  <c:v>11</c:v>
                </c:pt>
                <c:pt idx="2">
                  <c:v>15</c:v>
                </c:pt>
                <c:pt idx="3">
                  <c:v>24</c:v>
                </c:pt>
                <c:pt idx="4">
                  <c:v>23</c:v>
                </c:pt>
              </c:numCache>
            </c:numRef>
          </c:val>
          <c:extLst>
            <c:ext xmlns:c16="http://schemas.microsoft.com/office/drawing/2014/chart" uri="{C3380CC4-5D6E-409C-BE32-E72D297353CC}">
              <c16:uniqueId val="{00000000-9115-4E0C-87E3-33E5BD145F6F}"/>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9115-4E0C-87E3-33E5BD145F6F}"/>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9115-4E0C-87E3-33E5BD145F6F}"/>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Hoja5!$M$22:$M$25</c:f>
              <c:numCache>
                <c:formatCode>General</c:formatCode>
                <c:ptCount val="4"/>
                <c:pt idx="0">
                  <c:v>7</c:v>
                </c:pt>
                <c:pt idx="1">
                  <c:v>14</c:v>
                </c:pt>
                <c:pt idx="2">
                  <c:v>7</c:v>
                </c:pt>
                <c:pt idx="3">
                  <c:v>14</c:v>
                </c:pt>
              </c:numCache>
            </c:numRef>
          </c:val>
          <c:extLst>
            <c:ext xmlns:c16="http://schemas.microsoft.com/office/drawing/2014/chart" uri="{C3380CC4-5D6E-409C-BE32-E72D297353CC}">
              <c16:uniqueId val="{00000000-E824-4A73-BC49-5D8D31AD36DF}"/>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Hoja5!$N$22:$N$25</c:f>
              <c:numCache>
                <c:formatCode>General</c:formatCode>
                <c:ptCount val="4"/>
                <c:pt idx="1">
                  <c:v>1</c:v>
                </c:pt>
                <c:pt idx="2">
                  <c:v>1</c:v>
                </c:pt>
                <c:pt idx="3">
                  <c:v>9</c:v>
                </c:pt>
              </c:numCache>
            </c:numRef>
          </c:val>
          <c:extLst>
            <c:ext xmlns:c16="http://schemas.microsoft.com/office/drawing/2014/chart" uri="{C3380CC4-5D6E-409C-BE32-E72D297353CC}">
              <c16:uniqueId val="{00000001-E824-4A73-BC49-5D8D31AD36DF}"/>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Hoja5!$O$22:$O$25</c:f>
              <c:numCache>
                <c:formatCode>General</c:formatCode>
                <c:ptCount val="4"/>
                <c:pt idx="0">
                  <c:v>3</c:v>
                </c:pt>
                <c:pt idx="1">
                  <c:v>9</c:v>
                </c:pt>
                <c:pt idx="2">
                  <c:v>12</c:v>
                </c:pt>
                <c:pt idx="3">
                  <c:v>7</c:v>
                </c:pt>
              </c:numCache>
            </c:numRef>
          </c:val>
          <c:extLst>
            <c:ext xmlns:c16="http://schemas.microsoft.com/office/drawing/2014/chart" uri="{C3380CC4-5D6E-409C-BE32-E72D297353CC}">
              <c16:uniqueId val="{00000002-E824-4A73-BC49-5D8D31AD36DF}"/>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Hoja5!$P$22:$P$25</c:f>
              <c:numCache>
                <c:formatCode>General</c:formatCode>
                <c:ptCount val="4"/>
                <c:pt idx="0">
                  <c:v>1</c:v>
                </c:pt>
                <c:pt idx="1">
                  <c:v>3</c:v>
                </c:pt>
                <c:pt idx="2">
                  <c:v>10</c:v>
                </c:pt>
                <c:pt idx="3">
                  <c:v>10</c:v>
                </c:pt>
              </c:numCache>
            </c:numRef>
          </c:val>
          <c:extLst>
            <c:ext xmlns:c16="http://schemas.microsoft.com/office/drawing/2014/chart" uri="{C3380CC4-5D6E-409C-BE32-E72D297353CC}">
              <c16:uniqueId val="{00000003-E824-4A73-BC49-5D8D31AD36DF}"/>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Hoja5!$Q$22:$Q$25</c:f>
              <c:numCache>
                <c:formatCode>General</c:formatCode>
                <c:ptCount val="4"/>
                <c:pt idx="1">
                  <c:v>7</c:v>
                </c:pt>
                <c:pt idx="2">
                  <c:v>9</c:v>
                </c:pt>
                <c:pt idx="3">
                  <c:v>7</c:v>
                </c:pt>
              </c:numCache>
            </c:numRef>
          </c:val>
          <c:extLst>
            <c:ext xmlns:c16="http://schemas.microsoft.com/office/drawing/2014/chart" uri="{C3380CC4-5D6E-409C-BE32-E72D297353CC}">
              <c16:uniqueId val="{00000004-E824-4A73-BC49-5D8D31AD36DF}"/>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Hoja5!$R$22:$R$25</c:f>
              <c:numCache>
                <c:formatCode>General</c:formatCode>
                <c:ptCount val="4"/>
                <c:pt idx="0">
                  <c:v>11</c:v>
                </c:pt>
                <c:pt idx="1">
                  <c:v>34</c:v>
                </c:pt>
                <c:pt idx="2">
                  <c:v>39</c:v>
                </c:pt>
                <c:pt idx="3">
                  <c:v>47</c:v>
                </c:pt>
              </c:numCache>
            </c:numRef>
          </c:val>
          <c:smooth val="0"/>
          <c:extLst>
            <c:ext xmlns:c16="http://schemas.microsoft.com/office/drawing/2014/chart" uri="{C3380CC4-5D6E-409C-BE32-E72D297353CC}">
              <c16:uniqueId val="{00000005-E824-4A73-BC49-5D8D31AD36DF}"/>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[202410 Consolidado Información CyF OCTUBRE 2024.xlsx]Gráfico!TablaDinámica9</c:name>
    <c:fmtId val="-1"/>
  </c:pivotSource>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US" sz="1600" b="1"/>
              <a:t>LIME</a:t>
            </a:r>
          </a:p>
        </c:rich>
      </c:tx>
      <c:layout>
        <c:manualLayout>
          <c:xMode val="edge"/>
          <c:yMode val="edge"/>
          <c:x val="0.45070744854506462"/>
          <c:y val="0.1029958268603978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LblPos val="outEnd"/>
          <c:showLegendKey val="0"/>
          <c:showVal val="1"/>
          <c:showCatName val="0"/>
          <c:showSerName val="0"/>
          <c:showPercent val="0"/>
          <c:showBubbleSize val="0"/>
          <c:extLst>
            <c:ext xmlns:c15="http://schemas.microsoft.com/office/drawing/2012/chart" uri="{CE6537A1-D6FC-4f65-9D91-7224C49458BB}"/>
          </c:extLst>
        </c:dLbl>
      </c:pivotFmt>
      <c:pivotFmt>
        <c:idx val="8"/>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9"/>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manualLayout>
          <c:layoutTarget val="inner"/>
          <c:xMode val="edge"/>
          <c:yMode val="edge"/>
          <c:x val="4.3861625346464941E-2"/>
          <c:y val="0.2318462715891437"/>
          <c:w val="0.93773314498604388"/>
          <c:h val="0.4834092951353986"/>
        </c:manualLayout>
      </c:layout>
      <c:barChart>
        <c:barDir val="col"/>
        <c:grouping val="clustered"/>
        <c:varyColors val="0"/>
        <c:ser>
          <c:idx val="0"/>
          <c:order val="0"/>
          <c:tx>
            <c:strRef>
              <c:f>Gráfico!$E$98</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Gráfico!$C$99:$D$104</c:f>
              <c:multiLvlStrCache>
                <c:ptCount val="5"/>
                <c:lvl>
                  <c:pt idx="0">
                    <c:v>2021</c:v>
                  </c:pt>
                  <c:pt idx="1">
                    <c:v>2022</c:v>
                  </c:pt>
                  <c:pt idx="2">
                    <c:v>2023</c:v>
                  </c:pt>
                  <c:pt idx="3">
                    <c:v>2024</c:v>
                  </c:pt>
                  <c:pt idx="4">
                    <c:v>2024</c:v>
                  </c:pt>
                </c:lvl>
                <c:lvl>
                  <c:pt idx="0">
                    <c:v>CERRADO</c:v>
                  </c:pt>
                  <c:pt idx="4">
                    <c:v>ABIERTO - 
ESCALADO</c:v>
                  </c:pt>
                </c:lvl>
              </c:multiLvlStrCache>
            </c:multiLvlStrRef>
          </c:cat>
          <c:val>
            <c:numRef>
              <c:f>Gráfico!$E$99:$E$104</c:f>
              <c:numCache>
                <c:formatCode>General</c:formatCode>
                <c:ptCount val="5"/>
                <c:pt idx="0">
                  <c:v>1</c:v>
                </c:pt>
                <c:pt idx="1">
                  <c:v>1</c:v>
                </c:pt>
                <c:pt idx="2">
                  <c:v>1</c:v>
                </c:pt>
                <c:pt idx="3">
                  <c:v>2</c:v>
                </c:pt>
                <c:pt idx="4">
                  <c:v>4</c:v>
                </c:pt>
              </c:numCache>
            </c:numRef>
          </c:val>
          <c:extLst>
            <c:ext xmlns:c16="http://schemas.microsoft.com/office/drawing/2014/chart" uri="{C3380CC4-5D6E-409C-BE32-E72D297353CC}">
              <c16:uniqueId val="{00000000-8E6C-49B9-B4BC-2E685BFC06C5}"/>
            </c:ext>
          </c:extLst>
        </c:ser>
        <c:dLbls>
          <c:showLegendKey val="0"/>
          <c:showVal val="0"/>
          <c:showCatName val="0"/>
          <c:showSerName val="0"/>
          <c:showPercent val="0"/>
          <c:showBubbleSize val="0"/>
        </c:dLbls>
        <c:gapWidth val="219"/>
        <c:overlap val="-27"/>
        <c:axId val="1550933136"/>
        <c:axId val="1550918256"/>
      </c:barChart>
      <c:catAx>
        <c:axId val="15509331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s-CO"/>
          </a:p>
        </c:txPr>
        <c:crossAx val="1550918256"/>
        <c:crosses val="autoZero"/>
        <c:auto val="1"/>
        <c:lblAlgn val="ctr"/>
        <c:lblOffset val="100"/>
        <c:noMultiLvlLbl val="0"/>
      </c:catAx>
      <c:valAx>
        <c:axId val="15509182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s-CO"/>
          </a:p>
        </c:txPr>
        <c:crossAx val="1550933136"/>
        <c:crosses val="autoZero"/>
        <c:crossBetween val="between"/>
        <c:majorUnit val="1"/>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[202411 Consolidado Información CyF NOVIEMBRE 2024.xlsx]Gráfico!TablaDinámica11</c:name>
    <c:fmtId val="12"/>
  </c:pivotSource>
  <c:chart>
    <c:title>
      <c:tx>
        <c:rich>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r>
              <a:rPr lang="en-US" sz="1600" b="1"/>
              <a:t>CIUDAD LIMPIA</a:t>
            </a:r>
          </a:p>
        </c:rich>
      </c:tx>
      <c:layout>
        <c:manualLayout>
          <c:xMode val="edge"/>
          <c:yMode val="edge"/>
          <c:x val="0.43767761326090365"/>
          <c:y val="1.4824410803129438E-2"/>
        </c:manualLayout>
      </c:layout>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Gráfico!$F$119</c:f>
              <c:strCache>
                <c:ptCount val="1"/>
                <c:pt idx="0">
                  <c:v>Total</c:v>
                </c:pt>
              </c:strCache>
            </c:strRef>
          </c:tx>
          <c:spPr>
            <a:solidFill>
              <a:schemeClr val="accent6"/>
            </a:solidFill>
            <a:ln>
              <a:solidFill>
                <a:schemeClr val="accent6"/>
              </a:solid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Gráfico!$C$120:$E$124</c:f>
              <c:multiLvlStrCache>
                <c:ptCount val="4"/>
                <c:lvl>
                  <c:pt idx="0">
                    <c:v>2022</c:v>
                  </c:pt>
                  <c:pt idx="1">
                    <c:v>2022</c:v>
                  </c:pt>
                  <c:pt idx="2">
                    <c:v>2023</c:v>
                  </c:pt>
                  <c:pt idx="3">
                    <c:v>2024</c:v>
                  </c:pt>
                </c:lvl>
                <c:lvl>
                  <c:pt idx="0">
                    <c:v>CERRADO</c:v>
                  </c:pt>
                  <c:pt idx="1">
                    <c:v>ABIERTO - 
ESCALADO</c:v>
                  </c:pt>
                </c:lvl>
              </c:multiLvlStrCache>
            </c:multiLvlStrRef>
          </c:cat>
          <c:val>
            <c:numRef>
              <c:f>Gráfico!$F$120:$F$124</c:f>
              <c:numCache>
                <c:formatCode>General</c:formatCode>
                <c:ptCount val="4"/>
                <c:pt idx="0">
                  <c:v>1</c:v>
                </c:pt>
                <c:pt idx="1">
                  <c:v>107</c:v>
                </c:pt>
                <c:pt idx="2">
                  <c:v>157</c:v>
                </c:pt>
                <c:pt idx="3">
                  <c:v>79</c:v>
                </c:pt>
              </c:numCache>
            </c:numRef>
          </c:val>
          <c:extLst>
            <c:ext xmlns:c16="http://schemas.microsoft.com/office/drawing/2014/chart" uri="{C3380CC4-5D6E-409C-BE32-E72D297353CC}">
              <c16:uniqueId val="{00000000-4953-42A0-956B-828878DCFEB4}"/>
            </c:ext>
          </c:extLst>
        </c:ser>
        <c:dLbls>
          <c:dLblPos val="outEnd"/>
          <c:showLegendKey val="0"/>
          <c:showVal val="1"/>
          <c:showCatName val="0"/>
          <c:showSerName val="0"/>
          <c:showPercent val="0"/>
          <c:showBubbleSize val="0"/>
        </c:dLbls>
        <c:gapWidth val="219"/>
        <c:overlap val="-27"/>
        <c:axId val="1523682448"/>
        <c:axId val="1523686768"/>
      </c:barChart>
      <c:catAx>
        <c:axId val="15236824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s-CO"/>
          </a:p>
        </c:txPr>
        <c:crossAx val="1523686768"/>
        <c:crosses val="autoZero"/>
        <c:auto val="1"/>
        <c:lblAlgn val="ctr"/>
        <c:lblOffset val="100"/>
        <c:noMultiLvlLbl val="0"/>
      </c:catAx>
      <c:valAx>
        <c:axId val="15236867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s-CO"/>
          </a:p>
        </c:txPr>
        <c:crossAx val="15236824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[202411 Consolidado Información CyF NOVIEMBRE 2024.xlsx]Gráfico!TablaDinámica12</c:name>
    <c:fmtId val="10"/>
  </c:pivotSource>
  <c:chart>
    <c:title>
      <c:tx>
        <c:rich>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r>
              <a:rPr lang="en-US" sz="1400" b="1"/>
              <a:t>BOGOTÁ LIMPIA</a:t>
            </a:r>
          </a:p>
        </c:rich>
      </c:tx>
      <c:layout>
        <c:manualLayout>
          <c:xMode val="edge"/>
          <c:yMode val="edge"/>
          <c:x val="0.4209073722888646"/>
          <c:y val="6.6869120234686564E-3"/>
        </c:manualLayout>
      </c:layout>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Gráfico!$E$153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Gráfico!$C$154:$D$161</c:f>
              <c:multiLvlStrCache>
                <c:ptCount val="7"/>
                <c:lvl>
                  <c:pt idx="0">
                    <c:v>2021</c:v>
                  </c:pt>
                  <c:pt idx="1">
                    <c:v>2023</c:v>
                  </c:pt>
                  <c:pt idx="2">
                    <c:v>2024</c:v>
                  </c:pt>
                  <c:pt idx="3">
                    <c:v>2024</c:v>
                  </c:pt>
                  <c:pt idx="4">
                    <c:v>2022</c:v>
                  </c:pt>
                  <c:pt idx="5">
                    <c:v>2023</c:v>
                  </c:pt>
                  <c:pt idx="6">
                    <c:v>2024</c:v>
                  </c:pt>
                </c:lvl>
                <c:lvl>
                  <c:pt idx="0">
                    <c:v>CERRADO</c:v>
                  </c:pt>
                  <c:pt idx="3">
                    <c:v>ABIERTO - 
ESCALADO</c:v>
                  </c:pt>
                  <c:pt idx="6">
                    <c:v>ABIERTO - GESTIÓN 
CONCESIONARIO</c:v>
                  </c:pt>
                </c:lvl>
              </c:multiLvlStrCache>
            </c:multiLvlStrRef>
          </c:cat>
          <c:val>
            <c:numRef>
              <c:f>Gráfico!$E$154:$E$161</c:f>
              <c:numCache>
                <c:formatCode>General</c:formatCode>
                <c:ptCount val="7"/>
                <c:pt idx="0">
                  <c:v>1</c:v>
                </c:pt>
                <c:pt idx="1">
                  <c:v>25</c:v>
                </c:pt>
                <c:pt idx="2">
                  <c:v>366</c:v>
                </c:pt>
                <c:pt idx="3">
                  <c:v>1</c:v>
                </c:pt>
                <c:pt idx="4">
                  <c:v>11</c:v>
                </c:pt>
                <c:pt idx="5">
                  <c:v>25</c:v>
                </c:pt>
                <c:pt idx="6">
                  <c:v>31</c:v>
                </c:pt>
              </c:numCache>
            </c:numRef>
          </c:val>
          <c:extLst>
            <c:ext xmlns:c16="http://schemas.microsoft.com/office/drawing/2014/chart" uri="{C3380CC4-5D6E-409C-BE32-E72D297353CC}">
              <c16:uniqueId val="{00000000-C91D-4934-A5DE-C5913E32AD4B}"/>
            </c:ext>
          </c:extLst>
        </c:ser>
        <c:dLbls>
          <c:showLegendKey val="0"/>
          <c:showVal val="0"/>
          <c:showCatName val="0"/>
          <c:showSerName val="0"/>
          <c:showPercent val="0"/>
          <c:showBubbleSize val="0"/>
        </c:dLbls>
        <c:gapWidth val="219"/>
        <c:overlap val="-27"/>
        <c:axId val="1338178944"/>
        <c:axId val="1338179424"/>
      </c:barChart>
      <c:catAx>
        <c:axId val="1338178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338179424"/>
        <c:crosses val="autoZero"/>
        <c:auto val="1"/>
        <c:lblAlgn val="ctr"/>
        <c:lblOffset val="100"/>
        <c:noMultiLvlLbl val="0"/>
      </c:catAx>
      <c:valAx>
        <c:axId val="13381794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13381789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2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51.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52.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9.394</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1.615</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425</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236</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195</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235</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196</a:t>
          </a:r>
        </a:p>
      </cdr:txBody>
    </cdr:sp>
  </cdr:relSizeAnchor>
</c:userShapes>
</file>

<file path=ppt/drawings/drawing4.xml><?xml version="1.0" encoding="utf-8"?>
<c:userShapes xmlns:c="http://schemas.openxmlformats.org/drawingml/2006/chart">
  <cdr:relSizeAnchor xmlns:cdr="http://schemas.openxmlformats.org/drawingml/2006/chartDrawing">
    <cdr:from>
      <cdr:x>0.90691</cdr:x>
      <cdr:y>0.33729</cdr:y>
    </cdr:from>
    <cdr:to>
      <cdr:x>0.96914</cdr:x>
      <cdr:y>0.41414</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319856" y="1253959"/>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343</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8</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23</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0.25911</cdr:y>
    </cdr:from>
    <cdr:to>
      <cdr:x>0.19138</cdr:x>
      <cdr:y>0.35968</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1053050" y="936610"/>
          <a:ext cx="436255" cy="36353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42</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31</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24/01/2025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132</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135</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138</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141</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144</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148</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150</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154</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159</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160</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167</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169</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170</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171</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173</a:t>
            </a:fld>
            <a:endParaRPr lang="es-CO" altLang="es-CO"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176</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177</a:t>
            </a:fld>
            <a:endParaRPr lang="es-CO" altLang="es-CO"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178</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179</a:t>
            </a:fld>
            <a:endParaRPr lang="es-CO" altLang="es-CO"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180</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181</a:t>
            </a:fld>
            <a:endParaRPr lang="es-CO" altLang="es-CO"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182</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183</a:t>
            </a:fld>
            <a:endParaRPr lang="es-CO" altLang="es-CO"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184</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185</a:t>
            </a:fld>
            <a:endParaRPr lang="es-CO" altLang="es-CO" dirty="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186</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188</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189</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190</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236</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237</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238</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239</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240</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241</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242</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243</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245</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E6E3B5-6444-B2E8-50C2-5311227CE28F}"/>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979028-B644-6AFB-C423-18578677EE99}"/>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74BD3BD-F810-C2DD-22AB-17A568EFC596}"/>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6D2627AB-AB18-FBCE-EDA9-5087F6771875}"/>
              </a:ext>
            </a:extLst>
          </p:cNvPr>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32517175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62</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63</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64</a:t>
            </a:fld>
            <a:endParaRPr lang="es-CO"/>
          </a:p>
        </p:txBody>
      </p:sp>
    </p:spTree>
    <p:extLst>
      <p:ext uri="{BB962C8B-B14F-4D97-AF65-F5344CB8AC3E}">
        <p14:creationId xmlns:p14="http://schemas.microsoft.com/office/powerpoint/2010/main" val="2550935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65</a:t>
            </a:fld>
            <a:endParaRPr lang="es-CO"/>
          </a:p>
        </p:txBody>
      </p:sp>
    </p:spTree>
    <p:extLst>
      <p:ext uri="{BB962C8B-B14F-4D97-AF65-F5344CB8AC3E}">
        <p14:creationId xmlns:p14="http://schemas.microsoft.com/office/powerpoint/2010/main" val="71234349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67</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84</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85</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87</a:t>
            </a:fld>
            <a:endParaRPr lang="es-CO" dirty="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88</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89</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90</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91</a:t>
            </a:fld>
            <a:endParaRPr lang="es-CO" altLang="es-CO"/>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92</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93</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94</a:t>
            </a:fld>
            <a:endParaRPr lang="es-CO" altLang="es-CO" dirty="0">
              <a:solidFill>
                <a:srgbClr val="000000"/>
              </a:solidFill>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95</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96</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98</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99</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101</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102</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103</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104</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105</a:t>
            </a:fld>
            <a:endParaRPr lang="es-CO" altLang="es-CO" dirty="0"/>
          </a:p>
        </p:txBody>
      </p:sp>
    </p:spTree>
    <p:extLst>
      <p:ext uri="{BB962C8B-B14F-4D97-AF65-F5344CB8AC3E}">
        <p14:creationId xmlns:p14="http://schemas.microsoft.com/office/powerpoint/2010/main" val="425299003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106</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107</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108</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109</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110</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111</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112</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113</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126</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24/01/2025</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24/01/2025</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3.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10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4.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0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10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3.png"/></Relationships>
</file>

<file path=ppt/slides/_rels/slide105.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image" Target="../media/image123.png"/></Relationships>
</file>

<file path=ppt/slides/_rels/slide10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123.png"/></Relationships>
</file>

<file path=ppt/slides/_rels/slide10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80.xml"/><Relationship Id="rId1" Type="http://schemas.openxmlformats.org/officeDocument/2006/relationships/slideLayout" Target="../slideLayouts/slideLayout7.xml"/><Relationship Id="rId4" Type="http://schemas.openxmlformats.org/officeDocument/2006/relationships/image" Target="../media/image123.png"/></Relationships>
</file>

<file path=ppt/slides/_rels/slide10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3.xml"/><Relationship Id="rId4" Type="http://schemas.openxmlformats.org/officeDocument/2006/relationships/image" Target="../media/image123.png"/></Relationships>
</file>

<file path=ppt/slides/_rels/slide10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2.xml"/><Relationship Id="rId1" Type="http://schemas.openxmlformats.org/officeDocument/2006/relationships/slideLayout" Target="../slideLayouts/slideLayout7.xml"/><Relationship Id="rId4" Type="http://schemas.openxmlformats.org/officeDocument/2006/relationships/chart" Target="../charts/chart14.xml"/></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7.xml"/><Relationship Id="rId1" Type="http://schemas.openxmlformats.org/officeDocument/2006/relationships/slideLayout" Target="../slideLayouts/slideLayout7.xml"/><Relationship Id="rId4" Type="http://schemas.openxmlformats.org/officeDocument/2006/relationships/chart" Target="../charts/chart15.xml"/></Relationships>
</file>

<file path=ppt/slides/_rels/slide11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6.xml"/><Relationship Id="rId4" Type="http://schemas.openxmlformats.org/officeDocument/2006/relationships/image" Target="../media/image131.png"/></Relationships>
</file>

<file path=ppt/slides/_rels/slide11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17.xml"/><Relationship Id="rId4" Type="http://schemas.openxmlformats.org/officeDocument/2006/relationships/image" Target="../media/image5.png"/></Relationships>
</file>

<file path=ppt/slides/_rels/slide11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chart" Target="../charts/chart18.xml"/><Relationship Id="rId5" Type="http://schemas.openxmlformats.org/officeDocument/2006/relationships/image" Target="../media/image133.png"/><Relationship Id="rId4" Type="http://schemas.openxmlformats.org/officeDocument/2006/relationships/image" Target="../media/image132.png"/></Relationships>
</file>

<file path=ppt/slides/_rels/slide11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19.xml"/><Relationship Id="rId4" Type="http://schemas.openxmlformats.org/officeDocument/2006/relationships/image" Target="../media/image4.jpeg"/></Relationships>
</file>

<file path=ppt/slides/_rels/slide11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34.jpe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chart" Target="../charts/chart22.xml"/><Relationship Id="rId5" Type="http://schemas.openxmlformats.org/officeDocument/2006/relationships/chart" Target="../charts/chart21.xml"/><Relationship Id="rId4" Type="http://schemas.openxmlformats.org/officeDocument/2006/relationships/image" Target="../media/image126.png"/></Relationships>
</file>

<file path=ppt/slides/_rels/slide12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2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33.png"/><Relationship Id="rId4" Type="http://schemas.openxmlformats.org/officeDocument/2006/relationships/image" Target="../media/image132.png"/></Relationships>
</file>

<file path=ppt/slides/_rels/slide12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35.png"/></Relationships>
</file>

<file path=ppt/slides/_rels/slide12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2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26.png"/></Relationships>
</file>

<file path=ppt/slides/_rels/slide12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9.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2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33.png"/><Relationship Id="rId4" Type="http://schemas.openxmlformats.org/officeDocument/2006/relationships/image" Target="../media/image132.png"/></Relationships>
</file>

<file path=ppt/slides/_rels/slide12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36.png"/></Relationships>
</file>

<file path=ppt/slides/_rels/slide12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32.xml"/><Relationship Id="rId4" Type="http://schemas.openxmlformats.org/officeDocument/2006/relationships/image" Target="../media/image126.png"/></Relationships>
</file>

<file path=ppt/slides/_rels/slide13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33.xml"/><Relationship Id="rId4" Type="http://schemas.openxmlformats.org/officeDocument/2006/relationships/image" Target="../media/image5.png"/></Relationships>
</file>

<file path=ppt/slides/_rels/slide13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4.xml"/><Relationship Id="rId5" Type="http://schemas.openxmlformats.org/officeDocument/2006/relationships/image" Target="../media/image133.png"/><Relationship Id="rId4" Type="http://schemas.openxmlformats.org/officeDocument/2006/relationships/image" Target="../media/image132.png"/></Relationships>
</file>

<file path=ppt/slides/_rels/slide13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35.xml"/><Relationship Id="rId4" Type="http://schemas.openxmlformats.org/officeDocument/2006/relationships/image" Target="../media/image137.png"/></Relationships>
</file>

<file path=ppt/slides/_rels/slide13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36.xml"/><Relationship Id="rId4" Type="http://schemas.openxmlformats.org/officeDocument/2006/relationships/image" Target="../media/image3.jpeg"/></Relationships>
</file>

<file path=ppt/slides/_rels/slide135.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image" Target="../media/image126.png"/></Relationships>
</file>

<file path=ppt/slides/_rels/slide13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image" Target="../media/image5.png"/></Relationships>
</file>

<file path=ppt/slides/_rels/slide137.xml.rels><?xml version="1.0" encoding="UTF-8" standalone="yes"?>
<Relationships xmlns="http://schemas.openxmlformats.org/package/2006/relationships"><Relationship Id="rId3" Type="http://schemas.openxmlformats.org/officeDocument/2006/relationships/image" Target="../media/image126.png"/><Relationship Id="rId7" Type="http://schemas.openxmlformats.org/officeDocument/2006/relationships/chart" Target="../charts/chart42.xml"/><Relationship Id="rId2" Type="http://schemas.openxmlformats.org/officeDocument/2006/relationships/notesSlide" Target="../notesSlides/notesSlide110.xml"/><Relationship Id="rId1" Type="http://schemas.openxmlformats.org/officeDocument/2006/relationships/slideLayout" Target="../slideLayouts/slideLayout7.xml"/><Relationship Id="rId6" Type="http://schemas.openxmlformats.org/officeDocument/2006/relationships/chart" Target="../charts/chart41.xml"/><Relationship Id="rId5" Type="http://schemas.openxmlformats.org/officeDocument/2006/relationships/image" Target="../media/image133.png"/><Relationship Id="rId4" Type="http://schemas.openxmlformats.org/officeDocument/2006/relationships/image" Target="../media/image132.png"/></Relationships>
</file>

<file path=ppt/slides/_rels/slide138.xml.rels><?xml version="1.0" encoding="UTF-8" standalone="yes"?>
<Relationships xmlns="http://schemas.openxmlformats.org/package/2006/relationships"><Relationship Id="rId3" Type="http://schemas.openxmlformats.org/officeDocument/2006/relationships/image" Target="../media/image126.png"/><Relationship Id="rId7" Type="http://schemas.openxmlformats.org/officeDocument/2006/relationships/chart" Target="../charts/chart45.xml"/><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chart" Target="../charts/chart44.xml"/><Relationship Id="rId5" Type="http://schemas.openxmlformats.org/officeDocument/2006/relationships/chart" Target="../charts/chart43.xml"/><Relationship Id="rId4" Type="http://schemas.openxmlformats.org/officeDocument/2006/relationships/image" Target="../media/image138.png"/></Relationships>
</file>

<file path=ppt/slides/_rels/slide139.xml.rels><?xml version="1.0" encoding="UTF-8" standalone="yes"?>
<Relationships xmlns="http://schemas.openxmlformats.org/package/2006/relationships"><Relationship Id="rId8" Type="http://schemas.openxmlformats.org/officeDocument/2006/relationships/chart" Target="../charts/chart49.xml"/><Relationship Id="rId3" Type="http://schemas.openxmlformats.org/officeDocument/2006/relationships/image" Target="../media/image126.png"/><Relationship Id="rId7" Type="http://schemas.openxmlformats.org/officeDocument/2006/relationships/chart" Target="../charts/chart48.xml"/><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image" Target="../media/image3.jpeg"/><Relationship Id="rId9" Type="http://schemas.openxmlformats.org/officeDocument/2006/relationships/chart" Target="../charts/chart50.xml"/></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51.xml"/><Relationship Id="rId4" Type="http://schemas.openxmlformats.org/officeDocument/2006/relationships/image" Target="../media/image126.png"/></Relationships>
</file>

<file path=ppt/slides/_rels/slide14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chart" Target="../charts/chart52.xml"/><Relationship Id="rId4" Type="http://schemas.openxmlformats.org/officeDocument/2006/relationships/image" Target="../media/image5.png"/></Relationships>
</file>

<file path=ppt/slides/_rels/slide14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chart" Target="../charts/chart53.xml"/><Relationship Id="rId5" Type="http://schemas.openxmlformats.org/officeDocument/2006/relationships/image" Target="../media/image133.png"/><Relationship Id="rId4" Type="http://schemas.openxmlformats.org/officeDocument/2006/relationships/image" Target="../media/image132.png"/></Relationships>
</file>

<file path=ppt/slides/_rels/slide14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chart" Target="../charts/chart54.xml"/><Relationship Id="rId4" Type="http://schemas.openxmlformats.org/officeDocument/2006/relationships/image" Target="../media/image140.png"/></Relationships>
</file>

<file path=ppt/slides/_rels/slide14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chart" Target="../charts/chart55.xml"/><Relationship Id="rId4" Type="http://schemas.openxmlformats.org/officeDocument/2006/relationships/image" Target="../media/image3.jpeg"/></Relationships>
</file>

<file path=ppt/slides/_rels/slide14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23.png"/><Relationship Id="rId1" Type="http://schemas.openxmlformats.org/officeDocument/2006/relationships/slideLayout" Target="../slideLayouts/slideLayout1.xml"/><Relationship Id="rId4" Type="http://schemas.openxmlformats.org/officeDocument/2006/relationships/chart" Target="../charts/chart56.xml"/></Relationships>
</file>

<file path=ppt/slides/_rels/slide146.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5.png"/><Relationship Id="rId7" Type="http://schemas.openxmlformats.org/officeDocument/2006/relationships/image" Target="../media/image132.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23.png"/><Relationship Id="rId5" Type="http://schemas.openxmlformats.org/officeDocument/2006/relationships/image" Target="../media/image142.jpeg"/><Relationship Id="rId4" Type="http://schemas.openxmlformats.org/officeDocument/2006/relationships/image" Target="../media/image141.jpeg"/></Relationships>
</file>

<file path=ppt/slides/_rels/slide147.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5.png"/><Relationship Id="rId7" Type="http://schemas.openxmlformats.org/officeDocument/2006/relationships/image" Target="../media/image132.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23.png"/><Relationship Id="rId5" Type="http://schemas.openxmlformats.org/officeDocument/2006/relationships/image" Target="../media/image10.jpeg"/><Relationship Id="rId4" Type="http://schemas.openxmlformats.org/officeDocument/2006/relationships/image" Target="../media/image4.jpeg"/></Relationships>
</file>

<file path=ppt/slides/_rels/slide148.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9.png"/><Relationship Id="rId7" Type="http://schemas.openxmlformats.org/officeDocument/2006/relationships/image" Target="../media/image123.png"/><Relationship Id="rId2" Type="http://schemas.openxmlformats.org/officeDocument/2006/relationships/notesSlide" Target="../notesSlides/notesSlide118.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43.jpeg"/><Relationship Id="rId4" Type="http://schemas.openxmlformats.org/officeDocument/2006/relationships/image" Target="../media/image5.png"/><Relationship Id="rId9" Type="http://schemas.openxmlformats.org/officeDocument/2006/relationships/image" Target="../media/image133.png"/></Relationships>
</file>

<file path=ppt/slides/_rels/slide149.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9.png"/><Relationship Id="rId7" Type="http://schemas.openxmlformats.org/officeDocument/2006/relationships/image" Target="../media/image132.png"/><Relationship Id="rId2" Type="http://schemas.openxmlformats.org/officeDocument/2006/relationships/image" Target="../media/image123.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44.jpeg"/><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chart" Target="../charts/chart57.xml"/><Relationship Id="rId4" Type="http://schemas.openxmlformats.org/officeDocument/2006/relationships/image" Target="../media/image123.png"/></Relationships>
</file>

<file path=ppt/slides/_rels/slide15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23.png"/></Relationships>
</file>

<file path=ppt/slides/_rels/slide15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45.png"/><Relationship Id="rId4" Type="http://schemas.openxmlformats.org/officeDocument/2006/relationships/image" Target="../media/image123.png"/></Relationships>
</file>

<file path=ppt/slides/_rels/slide15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45.png"/><Relationship Id="rId4" Type="http://schemas.openxmlformats.org/officeDocument/2006/relationships/image" Target="../media/image123.png"/></Relationships>
</file>

<file path=ppt/slides/_rels/slide15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45.png"/><Relationship Id="rId4" Type="http://schemas.openxmlformats.org/officeDocument/2006/relationships/image" Target="../media/image123.png"/></Relationships>
</file>

<file path=ppt/slides/_rels/slide155.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23.png"/></Relationships>
</file>

<file path=ppt/slides/_rels/slide15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23.png"/></Relationships>
</file>

<file path=ppt/slides/_rels/slide15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23.png"/></Relationships>
</file>

<file path=ppt/slides/_rels/slide158.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7.xml"/><Relationship Id="rId1" Type="http://schemas.openxmlformats.org/officeDocument/2006/relationships/slideLayout" Target="../slideLayouts/slideLayout7.xml"/><Relationship Id="rId6" Type="http://schemas.openxmlformats.org/officeDocument/2006/relationships/image" Target="../media/image133.png"/><Relationship Id="rId5" Type="http://schemas.openxmlformats.org/officeDocument/2006/relationships/image" Target="../media/image132.png"/><Relationship Id="rId4" Type="http://schemas.openxmlformats.org/officeDocument/2006/relationships/image" Target="../media/image123.png"/></Relationships>
</file>

<file path=ppt/slides/_rels/slide15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133.png"/><Relationship Id="rId5" Type="http://schemas.openxmlformats.org/officeDocument/2006/relationships/image" Target="../media/image132.png"/><Relationship Id="rId4" Type="http://schemas.openxmlformats.org/officeDocument/2006/relationships/image" Target="../media/image123.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9.xml"/><Relationship Id="rId1" Type="http://schemas.openxmlformats.org/officeDocument/2006/relationships/slideLayout" Target="../slideLayouts/slideLayout7.xml"/><Relationship Id="rId6" Type="http://schemas.openxmlformats.org/officeDocument/2006/relationships/image" Target="../media/image133.png"/><Relationship Id="rId5" Type="http://schemas.openxmlformats.org/officeDocument/2006/relationships/image" Target="../media/image132.png"/><Relationship Id="rId4" Type="http://schemas.openxmlformats.org/officeDocument/2006/relationships/image" Target="../media/image123.png"/></Relationships>
</file>

<file path=ppt/slides/_rels/slide16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0.xml"/><Relationship Id="rId1" Type="http://schemas.openxmlformats.org/officeDocument/2006/relationships/slideLayout" Target="../slideLayouts/slideLayout7.xml"/><Relationship Id="rId5" Type="http://schemas.openxmlformats.org/officeDocument/2006/relationships/image" Target="../media/image146.png"/><Relationship Id="rId4" Type="http://schemas.openxmlformats.org/officeDocument/2006/relationships/image" Target="../media/image123.png"/></Relationships>
</file>

<file path=ppt/slides/_rels/slide16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1.xml"/><Relationship Id="rId1" Type="http://schemas.openxmlformats.org/officeDocument/2006/relationships/slideLayout" Target="../slideLayouts/slideLayout7.xml"/><Relationship Id="rId5" Type="http://schemas.openxmlformats.org/officeDocument/2006/relationships/image" Target="../media/image146.png"/><Relationship Id="rId4" Type="http://schemas.openxmlformats.org/officeDocument/2006/relationships/image" Target="../media/image123.png"/></Relationships>
</file>

<file path=ppt/slides/_rels/slide163.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2.xml"/><Relationship Id="rId1" Type="http://schemas.openxmlformats.org/officeDocument/2006/relationships/slideLayout" Target="../slideLayouts/slideLayout7.xml"/><Relationship Id="rId5" Type="http://schemas.openxmlformats.org/officeDocument/2006/relationships/image" Target="../media/image146.png"/><Relationship Id="rId4" Type="http://schemas.openxmlformats.org/officeDocument/2006/relationships/image" Target="../media/image123.png"/></Relationships>
</file>

<file path=ppt/slides/_rels/slide16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3.xml"/><Relationship Id="rId1" Type="http://schemas.openxmlformats.org/officeDocument/2006/relationships/slideLayout" Target="../slideLayouts/slideLayout7.xml"/><Relationship Id="rId5" Type="http://schemas.openxmlformats.org/officeDocument/2006/relationships/image" Target="../media/image134.jpeg"/><Relationship Id="rId4" Type="http://schemas.openxmlformats.org/officeDocument/2006/relationships/image" Target="../media/image123.png"/></Relationships>
</file>

<file path=ppt/slides/_rels/slide165.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4.xml"/><Relationship Id="rId1" Type="http://schemas.openxmlformats.org/officeDocument/2006/relationships/slideLayout" Target="../slideLayouts/slideLayout7.xml"/><Relationship Id="rId5" Type="http://schemas.openxmlformats.org/officeDocument/2006/relationships/image" Target="../media/image134.jpeg"/><Relationship Id="rId4" Type="http://schemas.openxmlformats.org/officeDocument/2006/relationships/image" Target="../media/image123.png"/></Relationships>
</file>

<file path=ppt/slides/_rels/slide166.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35.xml"/><Relationship Id="rId1" Type="http://schemas.openxmlformats.org/officeDocument/2006/relationships/slideLayout" Target="../slideLayouts/slideLayout7.xml"/><Relationship Id="rId5" Type="http://schemas.openxmlformats.org/officeDocument/2006/relationships/image" Target="../media/image134.jpeg"/><Relationship Id="rId4" Type="http://schemas.openxmlformats.org/officeDocument/2006/relationships/image" Target="../media/image123.png"/></Relationships>
</file>

<file path=ppt/slides/_rels/slide16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chart" Target="../charts/chart58.xml"/></Relationships>
</file>

<file path=ppt/slides/_rels/slide16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chart" Target="../charts/chart59.xml"/></Relationships>
</file>

<file path=ppt/slides/_rels/slide17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126.png"/><Relationship Id="rId7" Type="http://schemas.openxmlformats.org/officeDocument/2006/relationships/image" Target="../media/image149.jpeg"/><Relationship Id="rId2" Type="http://schemas.openxmlformats.org/officeDocument/2006/relationships/notesSlide" Target="../notesSlides/notesSlide142.xml"/><Relationship Id="rId1" Type="http://schemas.openxmlformats.org/officeDocument/2006/relationships/slideLayout" Target="../slideLayouts/slideLayout7.xml"/><Relationship Id="rId6" Type="http://schemas.openxmlformats.org/officeDocument/2006/relationships/image" Target="../media/image148.jpeg"/><Relationship Id="rId5" Type="http://schemas.openxmlformats.org/officeDocument/2006/relationships/image" Target="../media/image5.png"/><Relationship Id="rId4" Type="http://schemas.openxmlformats.org/officeDocument/2006/relationships/image" Target="../media/image147.png"/><Relationship Id="rId9" Type="http://schemas.openxmlformats.org/officeDocument/2006/relationships/image" Target="../media/image133.png"/></Relationships>
</file>

<file path=ppt/slides/_rels/slide17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47.png"/></Relationships>
</file>

<file path=ppt/slides/_rels/slide17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47.png"/></Relationships>
</file>

<file path=ppt/slides/_rels/slide179.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8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7.xml"/><Relationship Id="rId1" Type="http://schemas.openxmlformats.org/officeDocument/2006/relationships/slideLayout" Target="../slideLayouts/slideLayout7.xml"/><Relationship Id="rId5" Type="http://schemas.openxmlformats.org/officeDocument/2006/relationships/image" Target="../media/image133.png"/><Relationship Id="rId4" Type="http://schemas.openxmlformats.org/officeDocument/2006/relationships/image" Target="../media/image132.png"/></Relationships>
</file>

<file path=ppt/slides/_rels/slide18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8.xml"/><Relationship Id="rId1" Type="http://schemas.openxmlformats.org/officeDocument/2006/relationships/slideLayout" Target="../slideLayouts/slideLayout7.xml"/><Relationship Id="rId5" Type="http://schemas.openxmlformats.org/officeDocument/2006/relationships/image" Target="../media/image133.png"/><Relationship Id="rId4" Type="http://schemas.openxmlformats.org/officeDocument/2006/relationships/image" Target="../media/image132.png"/></Relationships>
</file>

<file path=ppt/slides/_rels/slide18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49.xml"/><Relationship Id="rId1" Type="http://schemas.openxmlformats.org/officeDocument/2006/relationships/slideLayout" Target="../slideLayouts/slideLayout7.xml"/><Relationship Id="rId4" Type="http://schemas.openxmlformats.org/officeDocument/2006/relationships/image" Target="../media/image148.jpeg"/></Relationships>
</file>

<file path=ppt/slides/_rels/slide18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48.jpeg"/></Relationships>
</file>

<file path=ppt/slides/_rels/slide18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1.xml"/><Relationship Id="rId1" Type="http://schemas.openxmlformats.org/officeDocument/2006/relationships/slideLayout" Target="../slideLayouts/slideLayout7.xml"/><Relationship Id="rId4" Type="http://schemas.openxmlformats.org/officeDocument/2006/relationships/image" Target="../media/image149.jpeg"/></Relationships>
</file>

<file path=ppt/slides/_rels/slide18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2.xml"/><Relationship Id="rId1" Type="http://schemas.openxmlformats.org/officeDocument/2006/relationships/slideLayout" Target="../slideLayouts/slideLayout7.xml"/><Relationship Id="rId4" Type="http://schemas.openxmlformats.org/officeDocument/2006/relationships/image" Target="../media/image149.jpeg"/></Relationships>
</file>

<file path=ppt/slides/_rels/slide187.xml.rels><?xml version="1.0" encoding="UTF-8" standalone="yes"?>
<Relationships xmlns="http://schemas.openxmlformats.org/package/2006/relationships"><Relationship Id="rId3" Type="http://schemas.openxmlformats.org/officeDocument/2006/relationships/image" Target="../media/image151.svg"/><Relationship Id="rId2" Type="http://schemas.openxmlformats.org/officeDocument/2006/relationships/image" Target="../media/image150.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8" Type="http://schemas.openxmlformats.org/officeDocument/2006/relationships/chart" Target="../charts/chart60.xml"/><Relationship Id="rId3" Type="http://schemas.openxmlformats.org/officeDocument/2006/relationships/image" Target="../media/image110.png"/><Relationship Id="rId7" Type="http://schemas.openxmlformats.org/officeDocument/2006/relationships/image" Target="../media/image5.pn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52.png"/></Relationships>
</file>

<file path=ppt/slides/_rels/slide189.xml.rels><?xml version="1.0" encoding="UTF-8" standalone="yes"?>
<Relationships xmlns="http://schemas.openxmlformats.org/package/2006/relationships"><Relationship Id="rId8" Type="http://schemas.openxmlformats.org/officeDocument/2006/relationships/chart" Target="../charts/chart61.xml"/><Relationship Id="rId3" Type="http://schemas.openxmlformats.org/officeDocument/2006/relationships/image" Target="../media/image110.png"/><Relationship Id="rId7" Type="http://schemas.openxmlformats.org/officeDocument/2006/relationships/image" Target="../media/image5.png"/><Relationship Id="rId2" Type="http://schemas.openxmlformats.org/officeDocument/2006/relationships/notesSlide" Target="../notesSlides/notesSlide154.xml"/><Relationship Id="rId1" Type="http://schemas.openxmlformats.org/officeDocument/2006/relationships/slideLayout" Target="../slideLayouts/slideLayout2.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52.png"/></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8" Type="http://schemas.openxmlformats.org/officeDocument/2006/relationships/chart" Target="../charts/chart62.xml"/><Relationship Id="rId3" Type="http://schemas.openxmlformats.org/officeDocument/2006/relationships/image" Target="../media/image110.png"/><Relationship Id="rId7" Type="http://schemas.openxmlformats.org/officeDocument/2006/relationships/image" Target="../media/image5.png"/><Relationship Id="rId2" Type="http://schemas.openxmlformats.org/officeDocument/2006/relationships/notesSlide" Target="../notesSlides/notesSlide155.xml"/><Relationship Id="rId1" Type="http://schemas.openxmlformats.org/officeDocument/2006/relationships/slideLayout" Target="../slideLayouts/slideLayout2.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52.png"/></Relationships>
</file>

<file path=ppt/slides/_rels/slide191.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152.png"/><Relationship Id="rId7" Type="http://schemas.openxmlformats.org/officeDocument/2006/relationships/chart" Target="../charts/chart65.xml"/><Relationship Id="rId2" Type="http://schemas.openxmlformats.org/officeDocument/2006/relationships/image" Target="../media/image110.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12.jpeg"/><Relationship Id="rId4" Type="http://schemas.openxmlformats.org/officeDocument/2006/relationships/image" Target="../media/image111.jpeg"/></Relationships>
</file>

<file path=ppt/slides/_rels/slide212.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4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0.png"/><Relationship Id="rId7" Type="http://schemas.openxmlformats.org/officeDocument/2006/relationships/image" Target="../media/image6.png"/><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12.jpeg"/><Relationship Id="rId4" Type="http://schemas.openxmlformats.org/officeDocument/2006/relationships/image" Target="../media/image111.jpeg"/><Relationship Id="rId9" Type="http://schemas.openxmlformats.org/officeDocument/2006/relationships/image" Target="../media/image113.emf"/></Relationships>
</file>

<file path=ppt/slides/_rels/slide244.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27.png"/><Relationship Id="rId2" Type="http://schemas.openxmlformats.org/officeDocument/2006/relationships/notesSlide" Target="../notesSlides/notesSlide164.xml"/><Relationship Id="rId1" Type="http://schemas.openxmlformats.org/officeDocument/2006/relationships/slideLayout" Target="../slideLayouts/slideLayout2.xml"/><Relationship Id="rId6" Type="http://schemas.openxmlformats.org/officeDocument/2006/relationships/image" Target="../media/image143.jpeg"/><Relationship Id="rId11" Type="http://schemas.openxmlformats.org/officeDocument/2006/relationships/image" Target="../media/image158.svg"/><Relationship Id="rId5" Type="http://schemas.openxmlformats.org/officeDocument/2006/relationships/image" Target="../media/image152.png"/><Relationship Id="rId10" Type="http://schemas.openxmlformats.org/officeDocument/2006/relationships/image" Target="../media/image157.svg"/><Relationship Id="rId4" Type="http://schemas.openxmlformats.org/officeDocument/2006/relationships/image" Target="../media/image5.png"/><Relationship Id="rId9" Type="http://schemas.openxmlformats.org/officeDocument/2006/relationships/image" Target="../media/image156.svg"/></Relationships>
</file>

<file path=ppt/slides/_rels/slide246.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pn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47.png"/><Relationship Id="rId7" Type="http://schemas.openxmlformats.org/officeDocument/2006/relationships/image" Target="../media/image61.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pn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g"/><Relationship Id="rId3" Type="http://schemas.openxmlformats.org/officeDocument/2006/relationships/image" Target="../media/image47.png"/><Relationship Id="rId7" Type="http://schemas.openxmlformats.org/officeDocument/2006/relationships/image" Target="../media/image64.jp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47.png"/><Relationship Id="rId7"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jpeg"/></Relationships>
</file>

<file path=ppt/slides/_rels/slide49.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47.png"/><Relationship Id="rId7"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jpeg"/><Relationship Id="rId4" Type="http://schemas.openxmlformats.org/officeDocument/2006/relationships/image" Target="../media/image70.png"/><Relationship Id="rId9" Type="http://schemas.openxmlformats.org/officeDocument/2006/relationships/image" Target="../media/image80.jpeg"/></Relationships>
</file>

<file path=ppt/slides/_rels/slide51.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47.png"/><Relationship Id="rId7" Type="http://schemas.openxmlformats.org/officeDocument/2006/relationships/image" Target="../media/image82.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jpeg"/></Relationships>
</file>

<file path=ppt/slides/_rels/slide52.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47.png"/><Relationship Id="rId7"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jpeg"/></Relationships>
</file>

<file path=ppt/slides/_rels/slide5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9.png"/><Relationship Id="rId7" Type="http://schemas.openxmlformats.org/officeDocument/2006/relationships/image" Target="../media/image72.jpe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9.png"/><Relationship Id="rId7" Type="http://schemas.openxmlformats.org/officeDocument/2006/relationships/image" Target="../media/image72.jpe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image" Target="../media/image99.svg"/><Relationship Id="rId18" Type="http://schemas.openxmlformats.org/officeDocument/2006/relationships/image" Target="../media/image104.svg"/><Relationship Id="rId3" Type="http://schemas.openxmlformats.org/officeDocument/2006/relationships/image" Target="../media/image14.png"/><Relationship Id="rId21" Type="http://schemas.openxmlformats.org/officeDocument/2006/relationships/image" Target="../media/image107.png"/><Relationship Id="rId7" Type="http://schemas.openxmlformats.org/officeDocument/2006/relationships/image" Target="../media/image93.svg"/><Relationship Id="rId12" Type="http://schemas.openxmlformats.org/officeDocument/2006/relationships/image" Target="../media/image98.png"/><Relationship Id="rId17" Type="http://schemas.openxmlformats.org/officeDocument/2006/relationships/image" Target="../media/image103.png"/><Relationship Id="rId2" Type="http://schemas.openxmlformats.org/officeDocument/2006/relationships/notesSlide" Target="../notesSlides/notesSlide44.xml"/><Relationship Id="rId16" Type="http://schemas.openxmlformats.org/officeDocument/2006/relationships/image" Target="../media/image102.png"/><Relationship Id="rId20" Type="http://schemas.openxmlformats.org/officeDocument/2006/relationships/image" Target="../media/image106.svg"/><Relationship Id="rId1" Type="http://schemas.openxmlformats.org/officeDocument/2006/relationships/slideLayout" Target="../slideLayouts/slideLayout7.xml"/><Relationship Id="rId6" Type="http://schemas.openxmlformats.org/officeDocument/2006/relationships/image" Target="../media/image92.png"/><Relationship Id="rId11" Type="http://schemas.openxmlformats.org/officeDocument/2006/relationships/image" Target="../media/image97.svg"/><Relationship Id="rId5" Type="http://schemas.openxmlformats.org/officeDocument/2006/relationships/image" Target="../media/image39.png"/><Relationship Id="rId15" Type="http://schemas.openxmlformats.org/officeDocument/2006/relationships/image" Target="../media/image101.svg"/><Relationship Id="rId10" Type="http://schemas.openxmlformats.org/officeDocument/2006/relationships/image" Target="../media/image96.png"/><Relationship Id="rId19" Type="http://schemas.openxmlformats.org/officeDocument/2006/relationships/image" Target="../media/image105.png"/><Relationship Id="rId4" Type="http://schemas.openxmlformats.org/officeDocument/2006/relationships/image" Target="../media/image91.png"/><Relationship Id="rId9" Type="http://schemas.openxmlformats.org/officeDocument/2006/relationships/image" Target="../media/image95.svg"/><Relationship Id="rId14" Type="http://schemas.openxmlformats.org/officeDocument/2006/relationships/image" Target="../media/image100.png"/></Relationships>
</file>

<file path=ppt/slides/_rels/slide5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108.jpeg"/></Relationships>
</file>

<file path=ppt/slides/_rels/slide6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109.jpeg"/></Relationships>
</file>

<file path=ppt/slides/_rels/slide66.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0.png"/><Relationship Id="rId7" Type="http://schemas.openxmlformats.org/officeDocument/2006/relationships/image" Target="../media/image6.pn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12.jpeg"/><Relationship Id="rId4" Type="http://schemas.openxmlformats.org/officeDocument/2006/relationships/image" Target="../media/image111.jpeg"/><Relationship Id="rId9" Type="http://schemas.openxmlformats.org/officeDocument/2006/relationships/image" Target="../media/image113.emf"/></Relationships>
</file>

<file path=ppt/slides/_rels/slide6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image" Target="../media/image114.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7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112.jpe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111.jpe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116.svg"/><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118.svg"/><Relationship Id="rId4" Type="http://schemas.openxmlformats.org/officeDocument/2006/relationships/image" Target="../media/image115.png"/></Relationships>
</file>

<file path=ppt/slides/_rels/slide7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118.svg"/><Relationship Id="rId4" Type="http://schemas.openxmlformats.org/officeDocument/2006/relationships/image" Target="../media/image115.png"/></Relationships>
</file>

<file path=ppt/slides/_rels/slide7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118.svg"/></Relationships>
</file>

<file path=ppt/slides/_rels/slide7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118.svg"/></Relationships>
</file>

<file path=ppt/slides/_rels/slide7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20.png"/><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79.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20.png"/><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118.svg"/></Relationships>
</file>

<file path=ppt/slides/_rels/slide8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118.svg"/></Relationships>
</file>

<file path=ppt/slides/_rels/slide8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20.png"/><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83.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20.png"/><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8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8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18.svg"/></Relationships>
</file>

<file path=ppt/slides/_rels/slide86.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23.png"/></Relationships>
</file>

<file path=ppt/slides/_rels/slide8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8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92.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9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9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127.png"/></Relationships>
</file>

<file path=ppt/slides/_rels/slide9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126.png"/></Relationships>
</file>

<file path=ppt/slides/_rels/slide98.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9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82 – DICIEMBRE 2024</a:t>
            </a:r>
          </a:p>
          <a:p>
            <a:pPr algn="just"/>
            <a:r>
              <a:rPr lang="es-CO" sz="2800" b="1" cap="small" dirty="0">
                <a:solidFill>
                  <a:schemeClr val="tx2"/>
                </a:solidFill>
                <a:latin typeface="Candara" panose="020E0502030303020204" pitchFamily="34" charset="0"/>
              </a:rPr>
              <a:t>Contrato 396 de 2018 </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2985D1B-CEF6-FFD8-220F-936F26A25661}"/>
              </a:ext>
            </a:extLst>
          </p:cNvPr>
          <p:cNvGraphicFramePr>
            <a:graphicFrameLocks noGrp="1"/>
          </p:cNvGraphicFramePr>
          <p:nvPr>
            <p:extLst>
              <p:ext uri="{D42A27DB-BD31-4B8C-83A1-F6EECF244321}">
                <p14:modId xmlns:p14="http://schemas.microsoft.com/office/powerpoint/2010/main" val="1184500145"/>
              </p:ext>
            </p:extLst>
          </p:nvPr>
        </p:nvGraphicFramePr>
        <p:xfrm>
          <a:off x="316732" y="2573306"/>
          <a:ext cx="11409281" cy="3421966"/>
        </p:xfrm>
        <a:graphic>
          <a:graphicData uri="http://schemas.openxmlformats.org/drawingml/2006/table">
            <a:tbl>
              <a:tblPr/>
              <a:tblGrid>
                <a:gridCol w="739861">
                  <a:extLst>
                    <a:ext uri="{9D8B030D-6E8A-4147-A177-3AD203B41FA5}">
                      <a16:colId xmlns:a16="http://schemas.microsoft.com/office/drawing/2014/main" val="1539178789"/>
                    </a:ext>
                  </a:extLst>
                </a:gridCol>
                <a:gridCol w="961819">
                  <a:extLst>
                    <a:ext uri="{9D8B030D-6E8A-4147-A177-3AD203B41FA5}">
                      <a16:colId xmlns:a16="http://schemas.microsoft.com/office/drawing/2014/main" val="3077727699"/>
                    </a:ext>
                  </a:extLst>
                </a:gridCol>
                <a:gridCol w="283614">
                  <a:extLst>
                    <a:ext uri="{9D8B030D-6E8A-4147-A177-3AD203B41FA5}">
                      <a16:colId xmlns:a16="http://schemas.microsoft.com/office/drawing/2014/main" val="1567170582"/>
                    </a:ext>
                  </a:extLst>
                </a:gridCol>
                <a:gridCol w="752192">
                  <a:extLst>
                    <a:ext uri="{9D8B030D-6E8A-4147-A177-3AD203B41FA5}">
                      <a16:colId xmlns:a16="http://schemas.microsoft.com/office/drawing/2014/main" val="3923588849"/>
                    </a:ext>
                  </a:extLst>
                </a:gridCol>
                <a:gridCol w="887833">
                  <a:extLst>
                    <a:ext uri="{9D8B030D-6E8A-4147-A177-3AD203B41FA5}">
                      <a16:colId xmlns:a16="http://schemas.microsoft.com/office/drawing/2014/main" val="3660976250"/>
                    </a:ext>
                  </a:extLst>
                </a:gridCol>
                <a:gridCol w="283614">
                  <a:extLst>
                    <a:ext uri="{9D8B030D-6E8A-4147-A177-3AD203B41FA5}">
                      <a16:colId xmlns:a16="http://schemas.microsoft.com/office/drawing/2014/main" val="3861163533"/>
                    </a:ext>
                  </a:extLst>
                </a:gridCol>
                <a:gridCol w="752192">
                  <a:extLst>
                    <a:ext uri="{9D8B030D-6E8A-4147-A177-3AD203B41FA5}">
                      <a16:colId xmlns:a16="http://schemas.microsoft.com/office/drawing/2014/main" val="2981667598"/>
                    </a:ext>
                  </a:extLst>
                </a:gridCol>
                <a:gridCol w="924827">
                  <a:extLst>
                    <a:ext uri="{9D8B030D-6E8A-4147-A177-3AD203B41FA5}">
                      <a16:colId xmlns:a16="http://schemas.microsoft.com/office/drawing/2014/main" val="1045053267"/>
                    </a:ext>
                  </a:extLst>
                </a:gridCol>
                <a:gridCol w="283614">
                  <a:extLst>
                    <a:ext uri="{9D8B030D-6E8A-4147-A177-3AD203B41FA5}">
                      <a16:colId xmlns:a16="http://schemas.microsoft.com/office/drawing/2014/main" val="3282753880"/>
                    </a:ext>
                  </a:extLst>
                </a:gridCol>
                <a:gridCol w="752192">
                  <a:extLst>
                    <a:ext uri="{9D8B030D-6E8A-4147-A177-3AD203B41FA5}">
                      <a16:colId xmlns:a16="http://schemas.microsoft.com/office/drawing/2014/main" val="1249032297"/>
                    </a:ext>
                  </a:extLst>
                </a:gridCol>
                <a:gridCol w="878587">
                  <a:extLst>
                    <a:ext uri="{9D8B030D-6E8A-4147-A177-3AD203B41FA5}">
                      <a16:colId xmlns:a16="http://schemas.microsoft.com/office/drawing/2014/main" val="1996195015"/>
                    </a:ext>
                  </a:extLst>
                </a:gridCol>
                <a:gridCol w="283614">
                  <a:extLst>
                    <a:ext uri="{9D8B030D-6E8A-4147-A177-3AD203B41FA5}">
                      <a16:colId xmlns:a16="http://schemas.microsoft.com/office/drawing/2014/main" val="1519736564"/>
                    </a:ext>
                  </a:extLst>
                </a:gridCol>
                <a:gridCol w="752192">
                  <a:extLst>
                    <a:ext uri="{9D8B030D-6E8A-4147-A177-3AD203B41FA5}">
                      <a16:colId xmlns:a16="http://schemas.microsoft.com/office/drawing/2014/main" val="180145404"/>
                    </a:ext>
                  </a:extLst>
                </a:gridCol>
                <a:gridCol w="937159">
                  <a:extLst>
                    <a:ext uri="{9D8B030D-6E8A-4147-A177-3AD203B41FA5}">
                      <a16:colId xmlns:a16="http://schemas.microsoft.com/office/drawing/2014/main" val="3875613221"/>
                    </a:ext>
                  </a:extLst>
                </a:gridCol>
                <a:gridCol w="283614">
                  <a:extLst>
                    <a:ext uri="{9D8B030D-6E8A-4147-A177-3AD203B41FA5}">
                      <a16:colId xmlns:a16="http://schemas.microsoft.com/office/drawing/2014/main" val="1293294212"/>
                    </a:ext>
                  </a:extLst>
                </a:gridCol>
                <a:gridCol w="752192">
                  <a:extLst>
                    <a:ext uri="{9D8B030D-6E8A-4147-A177-3AD203B41FA5}">
                      <a16:colId xmlns:a16="http://schemas.microsoft.com/office/drawing/2014/main" val="2941455745"/>
                    </a:ext>
                  </a:extLst>
                </a:gridCol>
                <a:gridCol w="900165">
                  <a:extLst>
                    <a:ext uri="{9D8B030D-6E8A-4147-A177-3AD203B41FA5}">
                      <a16:colId xmlns:a16="http://schemas.microsoft.com/office/drawing/2014/main" val="1765582652"/>
                    </a:ext>
                  </a:extLst>
                </a:gridCol>
              </a:tblGrid>
              <a:tr h="46457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76969023"/>
                  </a:ext>
                </a:extLst>
              </a:tr>
              <a:tr h="226620">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185.597,32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613.338,13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50732712"/>
                  </a:ext>
                </a:extLst>
              </a:tr>
              <a:tr h="22662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790974797"/>
                  </a:ext>
                </a:extLst>
              </a:tr>
              <a:tr h="226620">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35053364"/>
                  </a:ext>
                </a:extLst>
              </a:tr>
              <a:tr h="226620">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1311401939"/>
                  </a:ext>
                </a:extLst>
              </a:tr>
              <a:tr h="226620">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79156076"/>
                  </a:ext>
                </a:extLst>
              </a:tr>
              <a:tr h="226620">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4148455040"/>
                  </a:ext>
                </a:extLst>
              </a:tr>
              <a:tr h="226620">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50867818"/>
                  </a:ext>
                </a:extLst>
              </a:tr>
              <a:tr h="226620">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186.356,64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180.105,41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95.549,81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72.051,05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78.922,76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612.985,67</a:t>
                      </a:r>
                    </a:p>
                  </a:txBody>
                  <a:tcPr marL="0" marR="0" marT="0" marB="0" anchor="ctr">
                    <a:lnL>
                      <a:noFill/>
                    </a:lnL>
                    <a:lnR>
                      <a:noFill/>
                    </a:lnR>
                    <a:lnT>
                      <a:noFill/>
                    </a:lnT>
                    <a:lnB>
                      <a:noFill/>
                    </a:lnB>
                    <a:noFill/>
                  </a:tcPr>
                </a:tc>
                <a:extLst>
                  <a:ext uri="{0D108BD9-81ED-4DB2-BD59-A6C34878D82A}">
                    <a16:rowId xmlns:a16="http://schemas.microsoft.com/office/drawing/2014/main" val="1260304736"/>
                  </a:ext>
                </a:extLst>
              </a:tr>
              <a:tr h="226620">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176.023,37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168.435,88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88.670,64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67.172,49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73.898,19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574.200,56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50989197"/>
                  </a:ext>
                </a:extLst>
              </a:tr>
              <a:tr h="226620">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184.716,83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179.004,72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94.421,46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72.021,96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78.945,62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609.110,59</a:t>
                      </a:r>
                    </a:p>
                  </a:txBody>
                  <a:tcPr marL="0" marR="0" marT="0" marB="0" anchor="ctr">
                    <a:lnL>
                      <a:noFill/>
                    </a:lnL>
                    <a:lnR>
                      <a:noFill/>
                    </a:lnR>
                    <a:lnT>
                      <a:noFill/>
                    </a:lnT>
                    <a:lnB>
                      <a:noFill/>
                    </a:lnB>
                    <a:noFill/>
                  </a:tcPr>
                </a:tc>
                <a:extLst>
                  <a:ext uri="{0D108BD9-81ED-4DB2-BD59-A6C34878D82A}">
                    <a16:rowId xmlns:a16="http://schemas.microsoft.com/office/drawing/2014/main" val="1457693823"/>
                  </a:ext>
                </a:extLst>
              </a:tr>
              <a:tr h="226620">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180.658,42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173.293,09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91.727,29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69.436,81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76.328,17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591.443,79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37566053"/>
                  </a:ext>
                </a:extLst>
              </a:tr>
              <a:tr h="464573">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181.741,89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175.716,25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92.729,07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69.876,36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76.768,08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596.831,65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45620775"/>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diciembre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074925E0-E606-AC4F-1577-93E026D36D03}"/>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diciembre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diciembre</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C26B8532-ADDC-A8DC-C797-0A6D45A8F3A8}"/>
              </a:ext>
            </a:extLst>
          </p:cNvPr>
          <p:cNvGraphicFramePr>
            <a:graphicFrameLocks noGrp="1"/>
          </p:cNvGraphicFramePr>
          <p:nvPr/>
        </p:nvGraphicFramePr>
        <p:xfrm>
          <a:off x="1880654" y="2524090"/>
          <a:ext cx="7823200" cy="954432"/>
        </p:xfrm>
        <a:graphic>
          <a:graphicData uri="http://schemas.openxmlformats.org/drawingml/2006/table">
            <a:tbl>
              <a:tblPr/>
              <a:tblGrid>
                <a:gridCol w="761691">
                  <a:extLst>
                    <a:ext uri="{9D8B030D-6E8A-4147-A177-3AD203B41FA5}">
                      <a16:colId xmlns:a16="http://schemas.microsoft.com/office/drawing/2014/main" val="2025007019"/>
                    </a:ext>
                  </a:extLst>
                </a:gridCol>
                <a:gridCol w="1307569">
                  <a:extLst>
                    <a:ext uri="{9D8B030D-6E8A-4147-A177-3AD203B41FA5}">
                      <a16:colId xmlns:a16="http://schemas.microsoft.com/office/drawing/2014/main" val="4042130414"/>
                    </a:ext>
                  </a:extLst>
                </a:gridCol>
                <a:gridCol w="1002893">
                  <a:extLst>
                    <a:ext uri="{9D8B030D-6E8A-4147-A177-3AD203B41FA5}">
                      <a16:colId xmlns:a16="http://schemas.microsoft.com/office/drawing/2014/main" val="3848413977"/>
                    </a:ext>
                  </a:extLst>
                </a:gridCol>
                <a:gridCol w="761691">
                  <a:extLst>
                    <a:ext uri="{9D8B030D-6E8A-4147-A177-3AD203B41FA5}">
                      <a16:colId xmlns:a16="http://schemas.microsoft.com/office/drawing/2014/main" val="1736881759"/>
                    </a:ext>
                  </a:extLst>
                </a:gridCol>
                <a:gridCol w="1475776">
                  <a:extLst>
                    <a:ext uri="{9D8B030D-6E8A-4147-A177-3AD203B41FA5}">
                      <a16:colId xmlns:a16="http://schemas.microsoft.com/office/drawing/2014/main" val="1403556924"/>
                    </a:ext>
                  </a:extLst>
                </a:gridCol>
                <a:gridCol w="2513580">
                  <a:extLst>
                    <a:ext uri="{9D8B030D-6E8A-4147-A177-3AD203B41FA5}">
                      <a16:colId xmlns:a16="http://schemas.microsoft.com/office/drawing/2014/main" val="2030698176"/>
                    </a:ext>
                  </a:extLst>
                </a:gridCol>
              </a:tblGrid>
              <a:tr h="471466">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55128376"/>
                  </a:ext>
                </a:extLst>
              </a:tr>
              <a:tr h="241483">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397.432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418.819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7252384"/>
                  </a:ext>
                </a:extLst>
              </a:tr>
              <a:tr h="241483">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397.432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418.819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74596697"/>
                  </a:ext>
                </a:extLst>
              </a:tr>
            </a:tbl>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diciembre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0F70CF6F-AEFB-4E8B-0467-8D0E55E87C90}"/>
              </a:ext>
            </a:extLst>
          </p:cNvPr>
          <p:cNvGraphicFramePr>
            <a:graphicFrameLocks noGrp="1"/>
          </p:cNvGraphicFramePr>
          <p:nvPr/>
        </p:nvGraphicFramePr>
        <p:xfrm>
          <a:off x="1713099" y="214682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DICIEMBRE-24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DIC</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395.207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395.801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396.838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397.432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6AE95F44-4EDF-89D3-D39A-FCC1CF74F898}"/>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diciembre</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diciembre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6B5CF9E9-3B54-CC76-9AA2-D961C32E0BA1}"/>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397.432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E806C7FD-B90A-D599-EBEA-1DD2FBBCC678}"/>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diciembre</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diciembre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dirty="0">
                <a:solidFill>
                  <a:schemeClr val="accent1">
                    <a:lumMod val="50000"/>
                  </a:schemeClr>
                </a:solidFill>
              </a:rPr>
              <a:t>Información del archivo plano de catastro a corte del 31-diciembre-2024 - Descargado del SIGAB el 03 de enero de 2025</a:t>
            </a:r>
            <a:endParaRPr lang="es-CO" altLang="es-CO" sz="12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319196-2285-D039-371B-81ED64DEAEEF}"/>
              </a:ext>
            </a:extLst>
          </p:cNvPr>
          <p:cNvGraphicFramePr>
            <a:graphicFrameLocks noGrp="1"/>
          </p:cNvGraphicFramePr>
          <p:nvPr/>
        </p:nvGraphicFramePr>
        <p:xfrm>
          <a:off x="1269102" y="1153607"/>
          <a:ext cx="9896738" cy="4580465"/>
        </p:xfrm>
        <a:graphic>
          <a:graphicData uri="http://schemas.openxmlformats.org/drawingml/2006/table">
            <a:tbl>
              <a:tblPr/>
              <a:tblGrid>
                <a:gridCol w="803090">
                  <a:extLst>
                    <a:ext uri="{9D8B030D-6E8A-4147-A177-3AD203B41FA5}">
                      <a16:colId xmlns:a16="http://schemas.microsoft.com/office/drawing/2014/main" val="2027949321"/>
                    </a:ext>
                  </a:extLst>
                </a:gridCol>
                <a:gridCol w="731968">
                  <a:extLst>
                    <a:ext uri="{9D8B030D-6E8A-4147-A177-3AD203B41FA5}">
                      <a16:colId xmlns:a16="http://schemas.microsoft.com/office/drawing/2014/main" val="1950356423"/>
                    </a:ext>
                  </a:extLst>
                </a:gridCol>
                <a:gridCol w="1347823">
                  <a:extLst>
                    <a:ext uri="{9D8B030D-6E8A-4147-A177-3AD203B41FA5}">
                      <a16:colId xmlns:a16="http://schemas.microsoft.com/office/drawing/2014/main" val="3432764073"/>
                    </a:ext>
                  </a:extLst>
                </a:gridCol>
                <a:gridCol w="854570">
                  <a:extLst>
                    <a:ext uri="{9D8B030D-6E8A-4147-A177-3AD203B41FA5}">
                      <a16:colId xmlns:a16="http://schemas.microsoft.com/office/drawing/2014/main" val="32721224"/>
                    </a:ext>
                  </a:extLst>
                </a:gridCol>
                <a:gridCol w="713527">
                  <a:extLst>
                    <a:ext uri="{9D8B030D-6E8A-4147-A177-3AD203B41FA5}">
                      <a16:colId xmlns:a16="http://schemas.microsoft.com/office/drawing/2014/main" val="1791962087"/>
                    </a:ext>
                  </a:extLst>
                </a:gridCol>
                <a:gridCol w="924560">
                  <a:extLst>
                    <a:ext uri="{9D8B030D-6E8A-4147-A177-3AD203B41FA5}">
                      <a16:colId xmlns:a16="http://schemas.microsoft.com/office/drawing/2014/main" val="1096139634"/>
                    </a:ext>
                  </a:extLst>
                </a:gridCol>
                <a:gridCol w="1203613">
                  <a:extLst>
                    <a:ext uri="{9D8B030D-6E8A-4147-A177-3AD203B41FA5}">
                      <a16:colId xmlns:a16="http://schemas.microsoft.com/office/drawing/2014/main" val="1955110852"/>
                    </a:ext>
                  </a:extLst>
                </a:gridCol>
                <a:gridCol w="803090">
                  <a:extLst>
                    <a:ext uri="{9D8B030D-6E8A-4147-A177-3AD203B41FA5}">
                      <a16:colId xmlns:a16="http://schemas.microsoft.com/office/drawing/2014/main" val="2756203438"/>
                    </a:ext>
                  </a:extLst>
                </a:gridCol>
                <a:gridCol w="782498">
                  <a:extLst>
                    <a:ext uri="{9D8B030D-6E8A-4147-A177-3AD203B41FA5}">
                      <a16:colId xmlns:a16="http://schemas.microsoft.com/office/drawing/2014/main" val="2923220921"/>
                    </a:ext>
                  </a:extLst>
                </a:gridCol>
                <a:gridCol w="1731999">
                  <a:extLst>
                    <a:ext uri="{9D8B030D-6E8A-4147-A177-3AD203B41FA5}">
                      <a16:colId xmlns:a16="http://schemas.microsoft.com/office/drawing/2014/main" val="1987358918"/>
                    </a:ext>
                  </a:extLst>
                </a:gridCol>
              </a:tblGrid>
              <a:tr h="179192">
                <a:tc gridSpan="10">
                  <a:txBody>
                    <a:bodyPr/>
                    <a:lstStyle/>
                    <a:p>
                      <a:pPr algn="ctr" rtl="0" fontAlgn="ctr"/>
                      <a:r>
                        <a:rPr lang="es-CO" sz="1000" b="1" i="0" u="none" strike="noStrike" dirty="0">
                          <a:solidFill>
                            <a:srgbClr val="203764"/>
                          </a:solidFill>
                          <a:effectLst/>
                          <a:latin typeface="+mn-lt"/>
                        </a:rPr>
                        <a:t>CATASTRO DE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47190346"/>
                  </a:ext>
                </a:extLst>
              </a:tr>
              <a:tr h="179192">
                <a:tc rowSpan="2">
                  <a:txBody>
                    <a:bodyPr/>
                    <a:lstStyle/>
                    <a:p>
                      <a:pPr algn="ctr" rtl="0" fontAlgn="ctr"/>
                      <a:r>
                        <a:rPr lang="es-CO" sz="1000" b="1" i="0" u="none" strike="noStrike" dirty="0">
                          <a:solidFill>
                            <a:srgbClr val="203764"/>
                          </a:solidFill>
                          <a:effectLst/>
                          <a:latin typeface="+mn-lt"/>
                        </a:rPr>
                        <a:t>ASE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1000" b="1" i="0" u="none" strike="noStrike">
                          <a:solidFill>
                            <a:srgbClr val="203764"/>
                          </a:solidFill>
                          <a:effectLst/>
                          <a:latin typeface="+mn-lt"/>
                        </a:rPr>
                        <a:t>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1000" b="1" i="0" u="none" strike="noStrike">
                          <a:solidFill>
                            <a:srgbClr val="203764"/>
                          </a:solidFill>
                          <a:effectLst/>
                          <a:latin typeface="+mn-lt"/>
                        </a:rPr>
                        <a:t>NOMBRE 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1000" b="1" i="0" u="none" strike="noStrike">
                          <a:solidFill>
                            <a:srgbClr val="203764"/>
                          </a:solidFill>
                          <a:effectLst/>
                          <a:latin typeface="+mn-lt"/>
                        </a:rPr>
                        <a:t>#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1000" b="1" i="0" u="none" strike="noStrike">
                          <a:solidFill>
                            <a:srgbClr val="203764"/>
                          </a:solidFill>
                          <a:effectLst/>
                          <a:latin typeface="+mn-lt"/>
                        </a:rPr>
                        <a:t># USUARIOS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1000" b="1" i="0" u="none" strike="noStrike">
                          <a:solidFill>
                            <a:srgbClr val="203764"/>
                          </a:solidFill>
                          <a:effectLst/>
                          <a:latin typeface="+mn-lt"/>
                        </a:rPr>
                        <a:t># INMUEBLES DESOCUPADOS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1000" b="1" i="0" u="none" strike="noStrike">
                          <a:solidFill>
                            <a:srgbClr val="203764"/>
                          </a:solidFill>
                          <a:effectLst/>
                          <a:latin typeface="+mn-lt"/>
                        </a:rPr>
                        <a:t>CUENTAS CON DESCUENTO POR LA NO RECOLECCIÓN PUERTA A PUERTA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1000" b="1" i="0" u="none" strike="noStrike">
                          <a:solidFill>
                            <a:srgbClr val="203764"/>
                          </a:solidFill>
                          <a:effectLst/>
                          <a:latin typeface="+mn-lt"/>
                        </a:rPr>
                        <a:t>TIPO DE POBLACIÓN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1000" b="1" i="0" u="none" strike="noStrike">
                          <a:solidFill>
                            <a:srgbClr val="203764"/>
                          </a:solidFill>
                          <a:effectLst/>
                          <a:latin typeface="+mn-lt"/>
                        </a:rPr>
                        <a:t> TOTAL DE CUENTAS CONTRATO VINCULADAS A LA ACTIVIDAD DE APROVECHAMIENTO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689298585"/>
                  </a:ext>
                </a:extLst>
              </a:tr>
              <a:tr h="459049">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1000" b="1" i="0" u="none" strike="noStrike">
                          <a:solidFill>
                            <a:srgbClr val="203764"/>
                          </a:solidFill>
                          <a:effectLst/>
                          <a:latin typeface="+mn-lt"/>
                        </a:rPr>
                        <a:t>SUSCRIPTORES RURALES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mn-lt"/>
                        </a:rPr>
                        <a:t>SUSCRIPTORES URBANOS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2898335711"/>
                  </a:ext>
                </a:extLst>
              </a:tr>
              <a:tr h="179192">
                <a:tc rowSpan="7">
                  <a:txBody>
                    <a:bodyPr/>
                    <a:lstStyle/>
                    <a:p>
                      <a:pPr algn="ctr" fontAlgn="ctr"/>
                      <a:r>
                        <a:rPr lang="es-CO" sz="1000" b="1" i="0" u="none" strike="noStrike">
                          <a:solidFill>
                            <a:srgbClr val="000000"/>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CANDELARIA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8.922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12.512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202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8.922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1000" b="0" i="0" u="none" strike="noStrike">
                          <a:solidFill>
                            <a:srgbClr val="203764"/>
                          </a:solidFill>
                          <a:effectLst/>
                          <a:latin typeface="+mn-lt"/>
                        </a:rPr>
                        <a:t>44.751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258687041"/>
                  </a:ext>
                </a:extLst>
              </a:tr>
              <a:tr h="179192">
                <a:tc vMerge="1">
                  <a:txBody>
                    <a:bodyPr/>
                    <a:lstStyle/>
                    <a:p>
                      <a:endParaRPr lang="es-CO"/>
                    </a:p>
                  </a:txBody>
                  <a:tcPr/>
                </a:tc>
                <a:tc>
                  <a:txBody>
                    <a:bodyPr/>
                    <a:lstStyle/>
                    <a:p>
                      <a:pPr algn="ctr" rtl="0" fontAlgn="ctr"/>
                      <a:r>
                        <a:rPr lang="es-CO" sz="1000" b="0" i="0" u="none" strike="noStrike" dirty="0">
                          <a:solidFill>
                            <a:srgbClr val="203764"/>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CHAPINERO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108.306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117.611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1210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2.297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966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107.340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19521227"/>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SAN CRISTOBAL</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101.527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144.641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1.661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8.586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101.469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054257161"/>
                  </a:ext>
                </a:extLst>
              </a:tr>
              <a:tr h="179192">
                <a:tc vMerge="1">
                  <a:txBody>
                    <a:bodyPr/>
                    <a:lstStyle/>
                    <a:p>
                      <a:endParaRPr lang="es-CO"/>
                    </a:p>
                  </a:txBody>
                  <a:tcPr/>
                </a:tc>
                <a:tc>
                  <a:txBody>
                    <a:bodyPr/>
                    <a:lstStyle/>
                    <a:p>
                      <a:pPr algn="ctr" rtl="0" fontAlgn="ctr"/>
                      <a:r>
                        <a:rPr lang="es-CO" sz="1000" b="0" i="0" u="none" strike="noStrike" dirty="0">
                          <a:solidFill>
                            <a:srgbClr val="203764"/>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SANTA FE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47.589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61.715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1.732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47.525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785477865"/>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SUMAPAZ</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995420644"/>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USAQUEN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236.158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259.956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1306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1.748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235.736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56679840"/>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USME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101.535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145.835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950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3.320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101.313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154733733"/>
                  </a:ext>
                </a:extLst>
              </a:tr>
              <a:tr h="179192">
                <a:tc rowSpan="8">
                  <a:txBody>
                    <a:bodyPr/>
                    <a:lstStyle/>
                    <a:p>
                      <a:pPr algn="ctr" fontAlgn="ctr"/>
                      <a:r>
                        <a:rPr lang="es-CO" sz="1000" b="1" i="0" u="none" strike="noStrike">
                          <a:solidFill>
                            <a:srgbClr val="000000"/>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ANTONIO NARIÑO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27.935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44.212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518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284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27.935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1000" b="0" i="0" u="none" strike="noStrike">
                          <a:solidFill>
                            <a:srgbClr val="203764"/>
                          </a:solidFill>
                          <a:effectLst/>
                          <a:latin typeface="+mn-lt"/>
                        </a:rPr>
                        <a:t>385.320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008740641"/>
                  </a:ext>
                </a:extLst>
              </a:tr>
              <a:tr h="179192">
                <a:tc vMerge="1">
                  <a:txBody>
                    <a:bodyPr/>
                    <a:lstStyle/>
                    <a:p>
                      <a:endParaRPr lang="es-CO"/>
                    </a:p>
                  </a:txBody>
                  <a:tcPr/>
                </a:tc>
                <a:tc>
                  <a:txBody>
                    <a:bodyPr/>
                    <a:lstStyle/>
                    <a:p>
                      <a:pPr algn="ctr" rtl="0" fontAlgn="ctr"/>
                      <a:r>
                        <a:rPr lang="es-CO" sz="1000" b="0" i="0" u="none" strike="noStrike" dirty="0">
                          <a:solidFill>
                            <a:srgbClr val="203764"/>
                          </a:solidFill>
                          <a:effectLst/>
                          <a:latin typeface="+mn-lt"/>
                        </a:rPr>
                        <a:t>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BOSA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176.744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267.501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1.656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8.314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176.744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98577212"/>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CIUDAD BOLIVAR</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137.842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220.246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982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40.672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137.794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35693130"/>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LOS MARTIRES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34.038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53.477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586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34.038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614658509"/>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PUENTE ARANDA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74.788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111.236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1.081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3.148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74.788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40627452"/>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RAFAEL URIBE URIBE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87.679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144.472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1.175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22.129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87.679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95105826"/>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TEUSAQUILLO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70.673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84.173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645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1.459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70.673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89938247"/>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TUNJUELITO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36.438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66.708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842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2972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36.438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49062377"/>
                  </a:ext>
                </a:extLst>
              </a:tr>
              <a:tr h="179192">
                <a:tc rowSpan="2">
                  <a:txBody>
                    <a:bodyPr/>
                    <a:lstStyle/>
                    <a:p>
                      <a:pPr algn="ctr" fontAlgn="ctr"/>
                      <a:r>
                        <a:rPr lang="es-CO" sz="1000" b="1" i="0" u="none" strike="noStrike">
                          <a:solidFill>
                            <a:srgbClr val="000000"/>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FONTIBÓN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141.523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165.258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989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141.523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1000" b="0" i="0" u="none" strike="noStrike">
                          <a:solidFill>
                            <a:srgbClr val="203764"/>
                          </a:solidFill>
                          <a:effectLst/>
                          <a:latin typeface="+mn-lt"/>
                        </a:rPr>
                        <a:t>105.200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676240335"/>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KENNEDY</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331.278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404.103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3.145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3.368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331.278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36655619"/>
                  </a:ext>
                </a:extLst>
              </a:tr>
              <a:tr h="179192">
                <a:tc rowSpan="2">
                  <a:txBody>
                    <a:bodyPr/>
                    <a:lstStyle/>
                    <a:p>
                      <a:pPr algn="ctr" fontAlgn="ctr"/>
                      <a:r>
                        <a:rPr lang="es-CO" sz="1000" b="1" i="0" u="none" strike="noStrike">
                          <a:solidFill>
                            <a:srgbClr val="000000"/>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BARRIOS UNIDOS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55.770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78.960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901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134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55.770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1000" b="0" i="0" u="none" strike="noStrike" dirty="0">
                          <a:solidFill>
                            <a:srgbClr val="203764"/>
                          </a:solidFill>
                          <a:effectLst/>
                          <a:latin typeface="+mn-lt"/>
                        </a:rPr>
                        <a:t>103.014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07633355"/>
                  </a:ext>
                </a:extLst>
              </a:tr>
              <a:tr h="179192">
                <a:tc vMerge="1">
                  <a:txBody>
                    <a:bodyPr/>
                    <a:lstStyle/>
                    <a:p>
                      <a:endParaRPr lang="es-CO"/>
                    </a:p>
                  </a:txBody>
                  <a:tcPr/>
                </a:tc>
                <a:tc>
                  <a:txBody>
                    <a:bodyPr/>
                    <a:lstStyle/>
                    <a:p>
                      <a:pPr algn="ctr" rtl="0" fontAlgn="ctr"/>
                      <a:r>
                        <a:rPr lang="es-CO" sz="1000" b="0" i="0" u="none" strike="noStrike">
                          <a:solidFill>
                            <a:srgbClr val="203764"/>
                          </a:solidFill>
                          <a:effectLst/>
                          <a:latin typeface="+mn-lt"/>
                        </a:rPr>
                        <a:t>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ENGATIVÁ</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234.377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324.174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2761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235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234.377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78580482"/>
                  </a:ext>
                </a:extLst>
              </a:tr>
              <a:tr h="179192">
                <a:tc>
                  <a:txBody>
                    <a:bodyPr/>
                    <a:lstStyle/>
                    <a:p>
                      <a:pPr algn="ctr" fontAlgn="b"/>
                      <a:r>
                        <a:rPr lang="es-CO" sz="1000" b="1" i="0" u="none" strike="noStrike">
                          <a:solidFill>
                            <a:srgbClr val="000000"/>
                          </a:solidFill>
                          <a:effectLst/>
                          <a:latin typeface="+mn-lt"/>
                        </a:rPr>
                        <a:t>5</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SUBA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397.432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446.356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1.030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11.416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1.631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395.801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59.263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725490062"/>
                  </a:ext>
                </a:extLst>
              </a:tr>
              <a:tr h="179192">
                <a:tc gridSpan="3">
                  <a:txBody>
                    <a:bodyPr/>
                    <a:lstStyle/>
                    <a:p>
                      <a:pPr algn="ctr" fontAlgn="b"/>
                      <a:r>
                        <a:rPr lang="es-CO" sz="1000" b="1" i="0" u="none" strike="noStrike">
                          <a:solidFill>
                            <a:srgbClr val="0B3040"/>
                          </a:solidFill>
                          <a:effectLst/>
                          <a:latin typeface="+mn-lt"/>
                        </a:rPr>
                        <a:t>Total</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1000" b="1" i="0" u="none" strike="noStrike">
                          <a:solidFill>
                            <a:srgbClr val="0B3040"/>
                          </a:solidFill>
                          <a:effectLst/>
                          <a:latin typeface="+mn-lt"/>
                        </a:rPr>
                        <a:t>2.410.697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a:solidFill>
                            <a:srgbClr val="0B3040"/>
                          </a:solidFill>
                          <a:effectLst/>
                          <a:latin typeface="+mn-lt"/>
                        </a:rPr>
                        <a:t>3.153.289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a:solidFill>
                            <a:srgbClr val="0B3040"/>
                          </a:solidFill>
                          <a:effectLst/>
                          <a:latin typeface="+mn-lt"/>
                        </a:rPr>
                        <a:t>22.616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dirty="0">
                          <a:solidFill>
                            <a:srgbClr val="0B3040"/>
                          </a:solidFill>
                          <a:effectLst/>
                          <a:latin typeface="+mn-lt"/>
                        </a:rPr>
                        <a:t>112.463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a:solidFill>
                            <a:srgbClr val="0B3040"/>
                          </a:solidFill>
                          <a:effectLst/>
                          <a:latin typeface="+mn-lt"/>
                        </a:rPr>
                        <a:t>3.554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a:solidFill>
                            <a:srgbClr val="0B3040"/>
                          </a:solidFill>
                          <a:effectLst/>
                          <a:latin typeface="+mn-lt"/>
                        </a:rPr>
                        <a:t>2.407.143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1000" b="1" i="0" u="none" strike="noStrike" dirty="0">
                          <a:solidFill>
                            <a:srgbClr val="0B3040"/>
                          </a:solidFill>
                          <a:effectLst/>
                          <a:latin typeface="+mn-lt"/>
                        </a:rPr>
                        <a:t>697.548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706862611"/>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Diciembre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64622A1E-FA75-1BE0-6CC3-E2F2BEF820E3}"/>
              </a:ext>
            </a:extLst>
          </p:cNvPr>
          <p:cNvGraphicFramePr>
            <a:graphicFrameLocks noGrp="1"/>
          </p:cNvGraphicFramePr>
          <p:nvPr/>
        </p:nvGraphicFramePr>
        <p:xfrm>
          <a:off x="1770749" y="4375135"/>
          <a:ext cx="8750299" cy="2104873"/>
        </p:xfrm>
        <a:graphic>
          <a:graphicData uri="http://schemas.openxmlformats.org/drawingml/2006/table">
            <a:tbl>
              <a:tblPr/>
              <a:tblGrid>
                <a:gridCol w="1970245">
                  <a:extLst>
                    <a:ext uri="{9D8B030D-6E8A-4147-A177-3AD203B41FA5}">
                      <a16:colId xmlns:a16="http://schemas.microsoft.com/office/drawing/2014/main" val="1828073268"/>
                    </a:ext>
                  </a:extLst>
                </a:gridCol>
                <a:gridCol w="2525467">
                  <a:extLst>
                    <a:ext uri="{9D8B030D-6E8A-4147-A177-3AD203B41FA5}">
                      <a16:colId xmlns:a16="http://schemas.microsoft.com/office/drawing/2014/main" val="3734834214"/>
                    </a:ext>
                  </a:extLst>
                </a:gridCol>
                <a:gridCol w="2284342">
                  <a:extLst>
                    <a:ext uri="{9D8B030D-6E8A-4147-A177-3AD203B41FA5}">
                      <a16:colId xmlns:a16="http://schemas.microsoft.com/office/drawing/2014/main" val="3145959949"/>
                    </a:ext>
                  </a:extLst>
                </a:gridCol>
                <a:gridCol w="1970245">
                  <a:extLst>
                    <a:ext uri="{9D8B030D-6E8A-4147-A177-3AD203B41FA5}">
                      <a16:colId xmlns:a16="http://schemas.microsoft.com/office/drawing/2014/main" val="4088632770"/>
                    </a:ext>
                  </a:extLst>
                </a:gridCol>
              </a:tblGrid>
              <a:tr h="433923">
                <a:tc>
                  <a:txBody>
                    <a:bodyPr/>
                    <a:lstStyle/>
                    <a:p>
                      <a:pPr algn="ctr" rtl="0" fontAlgn="ctr"/>
                      <a:r>
                        <a:rPr lang="es-CO" sz="12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facturación a diciembre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recaudo a diciembre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75559214"/>
                  </a:ext>
                </a:extLst>
              </a:tr>
              <a:tr h="216961">
                <a:tc>
                  <a:txBody>
                    <a:bodyPr/>
                    <a:lstStyle/>
                    <a:p>
                      <a:pPr algn="ctr" rtl="0" fontAlgn="ctr"/>
                      <a:r>
                        <a:rPr lang="es-CO" sz="12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$2.572.830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$1.433.408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55,71%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797473"/>
                  </a:ext>
                </a:extLst>
              </a:tr>
              <a:tr h="216961">
                <a:tc>
                  <a:txBody>
                    <a:bodyPr/>
                    <a:lstStyle/>
                    <a:p>
                      <a:pPr algn="ctr" rtl="0" fontAlgn="ctr"/>
                      <a:r>
                        <a:rPr lang="es-CO" sz="12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$2.222.580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$1.409.181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63,40%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78818232"/>
                  </a:ext>
                </a:extLst>
              </a:tr>
              <a:tr h="216961">
                <a:tc>
                  <a:txBody>
                    <a:bodyPr/>
                    <a:lstStyle/>
                    <a:p>
                      <a:pPr algn="ctr" rtl="0" fontAlgn="ctr"/>
                      <a:r>
                        <a:rPr lang="es-CO" sz="12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$1.323.828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$1.002.211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75,71%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7809723"/>
                  </a:ext>
                </a:extLst>
              </a:tr>
              <a:tr h="216961">
                <a:tc>
                  <a:txBody>
                    <a:bodyPr/>
                    <a:lstStyle/>
                    <a:p>
                      <a:pPr algn="ctr" rtl="0" fontAlgn="ctr"/>
                      <a:r>
                        <a:rPr lang="es-CO" sz="12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$1.163.221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$766.294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65,88%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83756493"/>
                  </a:ext>
                </a:extLst>
              </a:tr>
              <a:tr h="216961">
                <a:tc>
                  <a:txBody>
                    <a:bodyPr/>
                    <a:lstStyle/>
                    <a:p>
                      <a:pPr algn="ctr" rtl="0" fontAlgn="ctr"/>
                      <a:r>
                        <a:rPr lang="es-CO" sz="12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$1.182.654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$880.652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74,46%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50454930"/>
                  </a:ext>
                </a:extLst>
              </a:tr>
              <a:tr h="216961">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$8.465.113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$5.491.746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64,88%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40431294"/>
                  </a:ext>
                </a:extLst>
              </a:tr>
              <a:tr h="369184">
                <a:tc gridSpan="4">
                  <a:txBody>
                    <a:bodyPr/>
                    <a:lstStyle/>
                    <a:p>
                      <a:pPr algn="ctr" rtl="0" fontAlgn="ctr"/>
                      <a:r>
                        <a:rPr lang="es-MX" sz="12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54683382"/>
                  </a:ext>
                </a:extLst>
              </a:tr>
            </a:tbl>
          </a:graphicData>
        </a:graphic>
      </p:graphicFrame>
      <p:graphicFrame>
        <p:nvGraphicFramePr>
          <p:cNvPr id="6" name="Gráfico 5">
            <a:extLst>
              <a:ext uri="{FF2B5EF4-FFF2-40B4-BE49-F238E27FC236}">
                <a16:creationId xmlns:a16="http://schemas.microsoft.com/office/drawing/2014/main" id="{6284CCD2-30B1-BD6C-4902-87857502EBE6}"/>
              </a:ext>
            </a:extLst>
          </p:cNvPr>
          <p:cNvGraphicFramePr>
            <a:graphicFrameLocks/>
          </p:cNvGraphicFramePr>
          <p:nvPr/>
        </p:nvGraphicFramePr>
        <p:xfrm>
          <a:off x="1770749" y="1409192"/>
          <a:ext cx="8750299" cy="291418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Contratos de Concesión y Valor Pagado a los Concesionarios Según Remuneración Recaudo Noviembre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2905161">
                  <a:extLst>
                    <a:ext uri="{9D8B030D-6E8A-4147-A177-3AD203B41FA5}">
                      <a16:colId xmlns:a16="http://schemas.microsoft.com/office/drawing/2014/main" val="302679050"/>
                    </a:ext>
                  </a:extLst>
                </a:gridCol>
                <a:gridCol w="770076">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aproximado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remunerado al 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828.933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2.362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831.295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929.924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5.258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935.182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l" fontAlgn="ctr"/>
                      <a:r>
                        <a:rPr lang="es-MX" sz="1100" b="0" i="0" u="none" strike="noStrike" dirty="0">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606.949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3.522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610.471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442.344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2.035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444.379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l" fontAlgn="ctr"/>
                      <a:r>
                        <a:rPr lang="pt-BR" sz="1100" b="0" i="0" u="none" strike="noStrike" dirty="0">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556.029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1.785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557.814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l" fontAlgn="ctr"/>
                      <a:r>
                        <a:rPr lang="es-CO" sz="1100" b="1" i="0" u="none" strike="noStrike" dirty="0">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3.364.179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14.962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3.379.141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1" name="CuadroTexto 10">
            <a:extLst>
              <a:ext uri="{FF2B5EF4-FFF2-40B4-BE49-F238E27FC236}">
                <a16:creationId xmlns:a16="http://schemas.microsoft.com/office/drawing/2014/main" id="{6AEA0C89-5896-41C5-A802-4E73B1378A23}"/>
              </a:ext>
            </a:extLst>
          </p:cNvPr>
          <p:cNvSpPr txBox="1"/>
          <p:nvPr/>
        </p:nvSpPr>
        <p:spPr>
          <a:xfrm>
            <a:off x="369558" y="5660003"/>
            <a:ext cx="6763407" cy="861774"/>
          </a:xfrm>
          <a:prstGeom prst="rect">
            <a:avLst/>
          </a:prstGeom>
          <a:noFill/>
        </p:spPr>
        <p:txBody>
          <a:bodyPr wrap="square" rtlCol="0">
            <a:spAutoFit/>
          </a:bodyPr>
          <a:lstStyle/>
          <a:p>
            <a:r>
              <a:rPr lang="es-MX" sz="1000" dirty="0">
                <a:solidFill>
                  <a:schemeClr val="accent1">
                    <a:lumMod val="50000"/>
                  </a:schemeClr>
                </a:solidFill>
              </a:rPr>
              <a:t>-TBL: Componente de barrido y limpieza</a:t>
            </a:r>
          </a:p>
          <a:p>
            <a:r>
              <a:rPr lang="es-MX" sz="1000" dirty="0">
                <a:solidFill>
                  <a:schemeClr val="accent1">
                    <a:lumMod val="50000"/>
                  </a:schemeClr>
                </a:solidFill>
              </a:rPr>
              <a:t>-CCS: Componente de comercialización</a:t>
            </a:r>
          </a:p>
          <a:p>
            <a:r>
              <a:rPr lang="es-MX" sz="1000" dirty="0">
                <a:solidFill>
                  <a:schemeClr val="accent1">
                    <a:lumMod val="50000"/>
                  </a:schemeClr>
                </a:solidFill>
              </a:rPr>
              <a:t>-TLU: Componente de limpieza urbana</a:t>
            </a:r>
          </a:p>
          <a:p>
            <a:r>
              <a:rPr lang="es-MX" sz="1000" dirty="0">
                <a:solidFill>
                  <a:schemeClr val="accent1">
                    <a:lumMod val="50000"/>
                  </a:schemeClr>
                </a:solidFill>
              </a:rPr>
              <a:t>-TRT: Componente de Recolección y Transporte</a:t>
            </a:r>
          </a:p>
          <a:p>
            <a:r>
              <a:rPr lang="es-MX" sz="1000" dirty="0">
                <a:solidFill>
                  <a:schemeClr val="accent1">
                    <a:lumMod val="50000"/>
                  </a:schemeClr>
                </a:solidFill>
              </a:rPr>
              <a:t>-CCS Prest. No </a:t>
            </a:r>
            <a:r>
              <a:rPr lang="es-MX" sz="1000" dirty="0" err="1">
                <a:solidFill>
                  <a:schemeClr val="accent1">
                    <a:lumMod val="50000"/>
                  </a:schemeClr>
                </a:solidFill>
              </a:rPr>
              <a:t>Aprov</a:t>
            </a:r>
            <a:r>
              <a:rPr lang="es-MX" sz="1000" dirty="0">
                <a:solidFill>
                  <a:schemeClr val="accent1">
                    <a:lumMod val="50000"/>
                  </a:schemeClr>
                </a:solidFill>
              </a:rPr>
              <a:t>.: Componente de comercialización de la actividad de aprovechamiento (Prestadores no aprovechables)</a:t>
            </a:r>
          </a:p>
        </p:txBody>
      </p:sp>
    </p:spTree>
    <p:extLst>
      <p:ext uri="{BB962C8B-B14F-4D97-AF65-F5344CB8AC3E}">
        <p14:creationId xmlns:p14="http://schemas.microsoft.com/office/powerpoint/2010/main" val="130168668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Diciembre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640327" y="131603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261610"/>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              </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1250950" y="1649543"/>
          <a:ext cx="9044842" cy="429846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Julio 2024 a </a:t>
            </a:r>
            <a:r>
              <a:rPr lang="es-CO" sz="1600" b="0" dirty="0">
                <a:solidFill>
                  <a:schemeClr val="accent1">
                    <a:lumMod val="50000"/>
                  </a:schemeClr>
                </a:solidFill>
              </a:rPr>
              <a:t>Diciembre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D2CD300-ED61-7CD0-5BEC-DE4BEDDA3FE4}"/>
              </a:ext>
            </a:extLst>
          </p:cNvPr>
          <p:cNvGraphicFramePr>
            <a:graphicFrameLocks noGrp="1"/>
          </p:cNvGraphicFramePr>
          <p:nvPr/>
        </p:nvGraphicFramePr>
        <p:xfrm>
          <a:off x="663575" y="1921379"/>
          <a:ext cx="3429000" cy="3048000"/>
        </p:xfrm>
        <a:graphic>
          <a:graphicData uri="http://schemas.openxmlformats.org/drawingml/2006/table">
            <a:tbl>
              <a:tblPr/>
              <a:tblGrid>
                <a:gridCol w="1509902">
                  <a:extLst>
                    <a:ext uri="{9D8B030D-6E8A-4147-A177-3AD203B41FA5}">
                      <a16:colId xmlns:a16="http://schemas.microsoft.com/office/drawing/2014/main" val="1014690019"/>
                    </a:ext>
                  </a:extLst>
                </a:gridCol>
                <a:gridCol w="1056297">
                  <a:extLst>
                    <a:ext uri="{9D8B030D-6E8A-4147-A177-3AD203B41FA5}">
                      <a16:colId xmlns:a16="http://schemas.microsoft.com/office/drawing/2014/main" val="173639636"/>
                    </a:ext>
                  </a:extLst>
                </a:gridCol>
                <a:gridCol w="862801">
                  <a:extLst>
                    <a:ext uri="{9D8B030D-6E8A-4147-A177-3AD203B41FA5}">
                      <a16:colId xmlns:a16="http://schemas.microsoft.com/office/drawing/2014/main" val="683158265"/>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475931559"/>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$ 243.137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$ 154.410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39048919"/>
                  </a:ext>
                </a:extLst>
              </a:tr>
              <a:tr h="190500">
                <a:tc>
                  <a:txBody>
                    <a:bodyPr/>
                    <a:lstStyle/>
                    <a:p>
                      <a:pPr algn="l" fontAlgn="b"/>
                      <a:r>
                        <a:rPr lang="es-CO" sz="1100" b="0" i="0" u="none" strike="noStrike" dirty="0">
                          <a:solidFill>
                            <a:srgbClr val="203764"/>
                          </a:solidFill>
                          <a:effectLst/>
                          <a:latin typeface="Calibri" panose="020F0502020204030204" pitchFamily="34" charset="0"/>
                        </a:rPr>
                        <a:t>jul-24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$ 27.566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67605345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40265698"/>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88486060"/>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66460066"/>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$ 23.802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36225918"/>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$ 31.168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$ 25.398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82668263"/>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89059973"/>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$ 243.107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rgbClr val="203764"/>
                          </a:solidFill>
                          <a:effectLst/>
                          <a:latin typeface="Calibri" panose="020F0502020204030204" pitchFamily="34" charset="0"/>
                        </a:rPr>
                        <a:t>$ 158.119</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19193534"/>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$ 26.197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35616183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$ 25.583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43416554"/>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$ 25.677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92618450"/>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$ 29.139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28876484"/>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$ 49.324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$ 19.767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22107035"/>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$ 29.641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$ 31.756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80849256"/>
                  </a:ext>
                </a:extLst>
              </a:tr>
            </a:tbl>
          </a:graphicData>
        </a:graphic>
      </p:graphicFrame>
      <p:graphicFrame>
        <p:nvGraphicFramePr>
          <p:cNvPr id="5" name="Tabla 4">
            <a:extLst>
              <a:ext uri="{FF2B5EF4-FFF2-40B4-BE49-F238E27FC236}">
                <a16:creationId xmlns:a16="http://schemas.microsoft.com/office/drawing/2014/main" id="{3AAA18FA-C94B-30EF-99B9-0912C441904F}"/>
              </a:ext>
            </a:extLst>
          </p:cNvPr>
          <p:cNvGraphicFramePr>
            <a:graphicFrameLocks noGrp="1"/>
          </p:cNvGraphicFramePr>
          <p:nvPr/>
        </p:nvGraphicFramePr>
        <p:xfrm>
          <a:off x="4467591" y="1932239"/>
          <a:ext cx="3429000" cy="3026279"/>
        </p:xfrm>
        <a:graphic>
          <a:graphicData uri="http://schemas.openxmlformats.org/drawingml/2006/table">
            <a:tbl>
              <a:tblPr/>
              <a:tblGrid>
                <a:gridCol w="1509902">
                  <a:extLst>
                    <a:ext uri="{9D8B030D-6E8A-4147-A177-3AD203B41FA5}">
                      <a16:colId xmlns:a16="http://schemas.microsoft.com/office/drawing/2014/main" val="2363522017"/>
                    </a:ext>
                  </a:extLst>
                </a:gridCol>
                <a:gridCol w="1056297">
                  <a:extLst>
                    <a:ext uri="{9D8B030D-6E8A-4147-A177-3AD203B41FA5}">
                      <a16:colId xmlns:a16="http://schemas.microsoft.com/office/drawing/2014/main" val="4206764570"/>
                    </a:ext>
                  </a:extLst>
                </a:gridCol>
                <a:gridCol w="862801">
                  <a:extLst>
                    <a:ext uri="{9D8B030D-6E8A-4147-A177-3AD203B41FA5}">
                      <a16:colId xmlns:a16="http://schemas.microsoft.com/office/drawing/2014/main" val="2754140983"/>
                    </a:ext>
                  </a:extLst>
                </a:gridCol>
              </a:tblGrid>
              <a:tr h="168779">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370658260"/>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$ 151.801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$ 113.774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366192461"/>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630811659"/>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60267551"/>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52627891"/>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68434721"/>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$ 17.625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1743088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$ 24.313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$ 18.621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40310201"/>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71386985"/>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$ 128.231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$ 85.812</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4995047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$ 16.225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261544519"/>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$ 12.368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98173520"/>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97455434"/>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59306607"/>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$ 19.755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$ 12.304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5359575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$ 20.359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66509945"/>
                  </a:ext>
                </a:extLst>
              </a:tr>
            </a:tbl>
          </a:graphicData>
        </a:graphic>
      </p:graphicFrame>
      <p:graphicFrame>
        <p:nvGraphicFramePr>
          <p:cNvPr id="7" name="Tabla 6">
            <a:extLst>
              <a:ext uri="{FF2B5EF4-FFF2-40B4-BE49-F238E27FC236}">
                <a16:creationId xmlns:a16="http://schemas.microsoft.com/office/drawing/2014/main" id="{7E843936-45F2-482C-4D5B-B59BF6C41F87}"/>
              </a:ext>
            </a:extLst>
          </p:cNvPr>
          <p:cNvGraphicFramePr>
            <a:graphicFrameLocks noGrp="1"/>
          </p:cNvGraphicFramePr>
          <p:nvPr/>
        </p:nvGraphicFramePr>
        <p:xfrm>
          <a:off x="8271607" y="1932239"/>
          <a:ext cx="3403601" cy="1524000"/>
        </p:xfrm>
        <a:graphic>
          <a:graphicData uri="http://schemas.openxmlformats.org/drawingml/2006/table">
            <a:tbl>
              <a:tblPr/>
              <a:tblGrid>
                <a:gridCol w="1509892">
                  <a:extLst>
                    <a:ext uri="{9D8B030D-6E8A-4147-A177-3AD203B41FA5}">
                      <a16:colId xmlns:a16="http://schemas.microsoft.com/office/drawing/2014/main" val="1616974880"/>
                    </a:ext>
                  </a:extLst>
                </a:gridCol>
                <a:gridCol w="1056290">
                  <a:extLst>
                    <a:ext uri="{9D8B030D-6E8A-4147-A177-3AD203B41FA5}">
                      <a16:colId xmlns:a16="http://schemas.microsoft.com/office/drawing/2014/main" val="3690337401"/>
                    </a:ext>
                  </a:extLst>
                </a:gridCol>
                <a:gridCol w="837419">
                  <a:extLst>
                    <a:ext uri="{9D8B030D-6E8A-4147-A177-3AD203B41FA5}">
                      <a16:colId xmlns:a16="http://schemas.microsoft.com/office/drawing/2014/main" val="1825513333"/>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022023585"/>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$ 125.203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$ 82.679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407285519"/>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$ 17.737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24357224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$ 15.783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76072890"/>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$ 16.729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7381174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24622964"/>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$ 21.533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10791721"/>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$ 15.989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17300375"/>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Julio 2024 a </a:t>
            </a:r>
            <a:r>
              <a:rPr lang="es-CO" sz="1600" b="0" dirty="0">
                <a:solidFill>
                  <a:schemeClr val="accent1">
                    <a:lumMod val="50000"/>
                  </a:schemeClr>
                </a:solidFill>
              </a:rPr>
              <a:t>Diciembre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1460619" y="1621726"/>
          <a:ext cx="9212024" cy="427645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Diciembre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705586" y="1463776"/>
          <a:ext cx="8590206" cy="493702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a:t>
            </a:r>
            <a:endParaRPr lang="es-CO" dirty="0"/>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2553694300"/>
              </p:ext>
            </p:extLst>
          </p:nvPr>
        </p:nvGraphicFramePr>
        <p:xfrm>
          <a:off x="398563" y="2698059"/>
          <a:ext cx="11474991" cy="3432504"/>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7381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10583">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10583">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10583">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10583">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10583">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10583">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31696">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Diciembre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Diciembre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CF17AE1C-D27A-4663-E451-C0292CFDF417}"/>
              </a:ext>
            </a:extLst>
          </p:cNvPr>
          <p:cNvGraphicFramePr>
            <a:graphicFrameLocks noGrp="1"/>
          </p:cNvGraphicFramePr>
          <p:nvPr/>
        </p:nvGraphicFramePr>
        <p:xfrm>
          <a:off x="1514981" y="1709992"/>
          <a:ext cx="9948253" cy="2608256"/>
        </p:xfrm>
        <a:graphic>
          <a:graphicData uri="http://schemas.openxmlformats.org/drawingml/2006/table">
            <a:tbl>
              <a:tblPr/>
              <a:tblGrid>
                <a:gridCol w="1421179">
                  <a:extLst>
                    <a:ext uri="{9D8B030D-6E8A-4147-A177-3AD203B41FA5}">
                      <a16:colId xmlns:a16="http://schemas.microsoft.com/office/drawing/2014/main" val="638822168"/>
                    </a:ext>
                  </a:extLst>
                </a:gridCol>
                <a:gridCol w="1421179">
                  <a:extLst>
                    <a:ext uri="{9D8B030D-6E8A-4147-A177-3AD203B41FA5}">
                      <a16:colId xmlns:a16="http://schemas.microsoft.com/office/drawing/2014/main" val="2904793855"/>
                    </a:ext>
                  </a:extLst>
                </a:gridCol>
                <a:gridCol w="1421179">
                  <a:extLst>
                    <a:ext uri="{9D8B030D-6E8A-4147-A177-3AD203B41FA5}">
                      <a16:colId xmlns:a16="http://schemas.microsoft.com/office/drawing/2014/main" val="557455852"/>
                    </a:ext>
                  </a:extLst>
                </a:gridCol>
                <a:gridCol w="1421179">
                  <a:extLst>
                    <a:ext uri="{9D8B030D-6E8A-4147-A177-3AD203B41FA5}">
                      <a16:colId xmlns:a16="http://schemas.microsoft.com/office/drawing/2014/main" val="1242305629"/>
                    </a:ext>
                  </a:extLst>
                </a:gridCol>
                <a:gridCol w="1421179">
                  <a:extLst>
                    <a:ext uri="{9D8B030D-6E8A-4147-A177-3AD203B41FA5}">
                      <a16:colId xmlns:a16="http://schemas.microsoft.com/office/drawing/2014/main" val="2806675390"/>
                    </a:ext>
                  </a:extLst>
                </a:gridCol>
                <a:gridCol w="1421179">
                  <a:extLst>
                    <a:ext uri="{9D8B030D-6E8A-4147-A177-3AD203B41FA5}">
                      <a16:colId xmlns:a16="http://schemas.microsoft.com/office/drawing/2014/main" val="617217702"/>
                    </a:ext>
                  </a:extLst>
                </a:gridCol>
                <a:gridCol w="1421179">
                  <a:extLst>
                    <a:ext uri="{9D8B030D-6E8A-4147-A177-3AD203B41FA5}">
                      <a16:colId xmlns:a16="http://schemas.microsoft.com/office/drawing/2014/main" val="2499133267"/>
                    </a:ext>
                  </a:extLst>
                </a:gridCol>
              </a:tblGrid>
              <a:tr h="186304">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94708537"/>
                  </a:ext>
                </a:extLst>
              </a:tr>
              <a:tr h="186304">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7291375"/>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75822114"/>
                  </a:ext>
                </a:extLst>
              </a:tr>
              <a:tr h="186304">
                <a:tc>
                  <a:txBody>
                    <a:bodyPr/>
                    <a:lstStyle/>
                    <a:p>
                      <a:pPr algn="ctr" rtl="0" fontAlgn="ctr"/>
                      <a:r>
                        <a:rPr lang="es-CO" sz="1000" b="0" i="0" u="none" strike="noStrike" dirty="0">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26318935"/>
                  </a:ext>
                </a:extLst>
              </a:tr>
              <a:tr h="186304">
                <a:tc>
                  <a:txBody>
                    <a:bodyPr/>
                    <a:lstStyle/>
                    <a:p>
                      <a:pPr algn="ctr" rtl="0" fontAlgn="ctr"/>
                      <a:r>
                        <a:rPr lang="es-CO" sz="1000" b="0" i="0" u="none" strike="noStrike" dirty="0">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80759637"/>
                  </a:ext>
                </a:extLst>
              </a:tr>
              <a:tr h="186304">
                <a:tc>
                  <a:txBody>
                    <a:bodyPr/>
                    <a:lstStyle/>
                    <a:p>
                      <a:pPr algn="ctr" rtl="0" fontAlgn="ctr"/>
                      <a:r>
                        <a:rPr lang="es-CO" sz="1000" b="0" i="0" u="none" strike="noStrike" dirty="0">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37777568"/>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16766473"/>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18067572"/>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96073306"/>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20689409"/>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725375"/>
                  </a:ext>
                </a:extLst>
              </a:tr>
              <a:tr h="186304">
                <a:tc>
                  <a:txBody>
                    <a:bodyPr/>
                    <a:lstStyle/>
                    <a:p>
                      <a:pPr algn="ctr" rtl="0" fontAlgn="ctr"/>
                      <a:r>
                        <a:rPr lang="es-CO" sz="10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0393419"/>
                  </a:ext>
                </a:extLst>
              </a:tr>
              <a:tr h="186304">
                <a:tc>
                  <a:txBody>
                    <a:bodyPr/>
                    <a:lstStyle/>
                    <a:p>
                      <a:pPr algn="ctr" rtl="0" fontAlgn="ctr"/>
                      <a:r>
                        <a:rPr lang="es-CO" sz="1000" b="1"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-$ 1.529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-$ 4.115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-$ 1.006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-$ 9.152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9289005"/>
                  </a:ext>
                </a:extLst>
              </a:tr>
              <a:tr h="186304">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-$ 3.310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-$ 315.037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-$ 90.097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-$ 45.602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-$ 471.813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67294753"/>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Diciembre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CB18B308-696E-06C5-9DB0-309108F08E03}"/>
              </a:ext>
            </a:extLst>
          </p:cNvPr>
          <p:cNvGraphicFramePr>
            <a:graphicFrameLocks noGrp="1"/>
          </p:cNvGraphicFramePr>
          <p:nvPr/>
        </p:nvGraphicFramePr>
        <p:xfrm>
          <a:off x="1797514" y="2173286"/>
          <a:ext cx="7703326" cy="3543300"/>
        </p:xfrm>
        <a:graphic>
          <a:graphicData uri="http://schemas.openxmlformats.org/drawingml/2006/table">
            <a:tbl>
              <a:tblPr/>
              <a:tblGrid>
                <a:gridCol w="2070181">
                  <a:extLst>
                    <a:ext uri="{9D8B030D-6E8A-4147-A177-3AD203B41FA5}">
                      <a16:colId xmlns:a16="http://schemas.microsoft.com/office/drawing/2014/main" val="1610134386"/>
                    </a:ext>
                  </a:extLst>
                </a:gridCol>
                <a:gridCol w="1126629">
                  <a:extLst>
                    <a:ext uri="{9D8B030D-6E8A-4147-A177-3AD203B41FA5}">
                      <a16:colId xmlns:a16="http://schemas.microsoft.com/office/drawing/2014/main" val="632791232"/>
                    </a:ext>
                  </a:extLst>
                </a:gridCol>
                <a:gridCol w="1126629">
                  <a:extLst>
                    <a:ext uri="{9D8B030D-6E8A-4147-A177-3AD203B41FA5}">
                      <a16:colId xmlns:a16="http://schemas.microsoft.com/office/drawing/2014/main" val="2188613875"/>
                    </a:ext>
                  </a:extLst>
                </a:gridCol>
                <a:gridCol w="1126629">
                  <a:extLst>
                    <a:ext uri="{9D8B030D-6E8A-4147-A177-3AD203B41FA5}">
                      <a16:colId xmlns:a16="http://schemas.microsoft.com/office/drawing/2014/main" val="1327280070"/>
                    </a:ext>
                  </a:extLst>
                </a:gridCol>
                <a:gridCol w="1126629">
                  <a:extLst>
                    <a:ext uri="{9D8B030D-6E8A-4147-A177-3AD203B41FA5}">
                      <a16:colId xmlns:a16="http://schemas.microsoft.com/office/drawing/2014/main" val="3691581203"/>
                    </a:ext>
                  </a:extLst>
                </a:gridCol>
                <a:gridCol w="1126629">
                  <a:extLst>
                    <a:ext uri="{9D8B030D-6E8A-4147-A177-3AD203B41FA5}">
                      <a16:colId xmlns:a16="http://schemas.microsoft.com/office/drawing/2014/main" val="581859966"/>
                    </a:ext>
                  </a:extLst>
                </a:gridCol>
              </a:tblGrid>
              <a:tr h="295275">
                <a:tc>
                  <a:txBody>
                    <a:bodyPr/>
                    <a:lstStyle/>
                    <a:p>
                      <a:pPr algn="ctr" rtl="0" fontAlgn="ctr"/>
                      <a:r>
                        <a:rPr lang="es-CO" sz="12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dirty="0">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91630788"/>
                  </a:ext>
                </a:extLst>
              </a:tr>
              <a:tr h="295275">
                <a:tc>
                  <a:txBody>
                    <a:bodyPr/>
                    <a:lstStyle/>
                    <a:p>
                      <a:pPr algn="ctr" rtl="0" fontAlgn="ctr"/>
                      <a:r>
                        <a:rPr lang="es-CO" sz="1200" b="0" i="0" u="none" strike="noStrike">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$6.039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$6.281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$5.131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$3.718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$4.960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70885009"/>
                  </a:ext>
                </a:extLst>
              </a:tr>
              <a:tr h="295275">
                <a:tc>
                  <a:txBody>
                    <a:bodyPr/>
                    <a:lstStyle/>
                    <a:p>
                      <a:pPr algn="ctr" rtl="0" fontAlgn="ctr"/>
                      <a:r>
                        <a:rPr lang="es-CO" sz="1200" b="0" i="0" u="none" strike="noStrike">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$1.275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$1.331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$1.144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$1.005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50060410"/>
                  </a:ext>
                </a:extLst>
              </a:tr>
              <a:tr h="295275">
                <a:tc>
                  <a:txBody>
                    <a:bodyPr/>
                    <a:lstStyle/>
                    <a:p>
                      <a:pPr algn="ctr" rtl="0" fontAlgn="ctr"/>
                      <a:r>
                        <a:rPr lang="es-CO" sz="12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$1.334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$1.434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$1.539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$1.032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01844753"/>
                  </a:ext>
                </a:extLst>
              </a:tr>
              <a:tr h="295275">
                <a:tc>
                  <a:txBody>
                    <a:bodyPr/>
                    <a:lstStyle/>
                    <a:p>
                      <a:pPr algn="ctr" rtl="0" fontAlgn="ctr"/>
                      <a:r>
                        <a:rPr lang="es-CO" sz="1200" b="0" i="0" u="none" strike="noStrike">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$3.539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$2.791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$3.531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$2.754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$3.026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16012778"/>
                  </a:ext>
                </a:extLst>
              </a:tr>
              <a:tr h="295275">
                <a:tc>
                  <a:txBody>
                    <a:bodyPr/>
                    <a:lstStyle/>
                    <a:p>
                      <a:pPr algn="ctr" rtl="0" fontAlgn="ctr"/>
                      <a:r>
                        <a:rPr lang="es-CO" sz="12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$646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$466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5475864"/>
                  </a:ext>
                </a:extLst>
              </a:tr>
              <a:tr h="295275">
                <a:tc>
                  <a:txBody>
                    <a:bodyPr/>
                    <a:lstStyle/>
                    <a:p>
                      <a:pPr algn="ctr" rtl="0" fontAlgn="ctr"/>
                      <a:r>
                        <a:rPr lang="es-CO" sz="12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$1.597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$1.371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$1.221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77103735"/>
                  </a:ext>
                </a:extLst>
              </a:tr>
              <a:tr h="295275">
                <a:tc>
                  <a:txBody>
                    <a:bodyPr/>
                    <a:lstStyle/>
                    <a:p>
                      <a:pPr algn="ctr" rtl="0" fontAlgn="ctr"/>
                      <a:r>
                        <a:rPr lang="es-CO" sz="12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$139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70448709"/>
                  </a:ext>
                </a:extLst>
              </a:tr>
              <a:tr h="295275">
                <a:tc>
                  <a:txBody>
                    <a:bodyPr/>
                    <a:lstStyle/>
                    <a:p>
                      <a:pPr algn="ctr" rtl="0" fontAlgn="ctr"/>
                      <a:r>
                        <a:rPr lang="es-CO" sz="12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$227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13684862"/>
                  </a:ext>
                </a:extLst>
              </a:tr>
              <a:tr h="295275">
                <a:tc>
                  <a:txBody>
                    <a:bodyPr/>
                    <a:lstStyle/>
                    <a:p>
                      <a:pPr algn="ctr" rtl="0" fontAlgn="ctr"/>
                      <a:r>
                        <a:rPr lang="es-CO" sz="12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$4.505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$4.249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$3.234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$2.460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$2.950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52306130"/>
                  </a:ext>
                </a:extLst>
              </a:tr>
              <a:tr h="295275">
                <a:tc>
                  <a:txBody>
                    <a:bodyPr/>
                    <a:lstStyle/>
                    <a:p>
                      <a:pPr algn="ctr" rtl="0" fontAlgn="ctr"/>
                      <a:r>
                        <a:rPr lang="es-CO" sz="12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$240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39665432"/>
                  </a:ext>
                </a:extLst>
              </a:tr>
              <a:tr h="295275">
                <a:tc>
                  <a:txBody>
                    <a:bodyPr/>
                    <a:lstStyle/>
                    <a:p>
                      <a:pPr algn="ctr" rtl="0" fontAlgn="ctr"/>
                      <a:r>
                        <a:rPr lang="es-CO" sz="12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$19.683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$18.485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$17.413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$12.199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latin typeface="Calibri" panose="020F0502020204030204" pitchFamily="34" charset="0"/>
                        </a:rPr>
                        <a:t>$15.268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187189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diciembre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042BB1F8-9B7E-75BB-CD4C-033DC5247848}"/>
              </a:ext>
            </a:extLst>
          </p:cNvPr>
          <p:cNvGraphicFramePr>
            <a:graphicFrameLocks noGrp="1"/>
          </p:cNvGraphicFramePr>
          <p:nvPr/>
        </p:nvGraphicFramePr>
        <p:xfrm>
          <a:off x="2501110" y="1628168"/>
          <a:ext cx="7748358" cy="4663454"/>
        </p:xfrm>
        <a:graphic>
          <a:graphicData uri="http://schemas.openxmlformats.org/drawingml/2006/table">
            <a:tbl>
              <a:tblPr/>
              <a:tblGrid>
                <a:gridCol w="2727823">
                  <a:extLst>
                    <a:ext uri="{9D8B030D-6E8A-4147-A177-3AD203B41FA5}">
                      <a16:colId xmlns:a16="http://schemas.microsoft.com/office/drawing/2014/main" val="2281632785"/>
                    </a:ext>
                  </a:extLst>
                </a:gridCol>
                <a:gridCol w="1004107">
                  <a:extLst>
                    <a:ext uri="{9D8B030D-6E8A-4147-A177-3AD203B41FA5}">
                      <a16:colId xmlns:a16="http://schemas.microsoft.com/office/drawing/2014/main" val="3208392859"/>
                    </a:ext>
                  </a:extLst>
                </a:gridCol>
                <a:gridCol w="1004107">
                  <a:extLst>
                    <a:ext uri="{9D8B030D-6E8A-4147-A177-3AD203B41FA5}">
                      <a16:colId xmlns:a16="http://schemas.microsoft.com/office/drawing/2014/main" val="2429922769"/>
                    </a:ext>
                  </a:extLst>
                </a:gridCol>
                <a:gridCol w="1004107">
                  <a:extLst>
                    <a:ext uri="{9D8B030D-6E8A-4147-A177-3AD203B41FA5}">
                      <a16:colId xmlns:a16="http://schemas.microsoft.com/office/drawing/2014/main" val="2637562640"/>
                    </a:ext>
                  </a:extLst>
                </a:gridCol>
                <a:gridCol w="1004107">
                  <a:extLst>
                    <a:ext uri="{9D8B030D-6E8A-4147-A177-3AD203B41FA5}">
                      <a16:colId xmlns:a16="http://schemas.microsoft.com/office/drawing/2014/main" val="489465097"/>
                    </a:ext>
                  </a:extLst>
                </a:gridCol>
                <a:gridCol w="1004107">
                  <a:extLst>
                    <a:ext uri="{9D8B030D-6E8A-4147-A177-3AD203B41FA5}">
                      <a16:colId xmlns:a16="http://schemas.microsoft.com/office/drawing/2014/main" val="757854812"/>
                    </a:ext>
                  </a:extLst>
                </a:gridCol>
              </a:tblGrid>
              <a:tr h="222551">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71899633"/>
                  </a:ext>
                </a:extLst>
              </a:tr>
              <a:tr h="222551">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$ 9.876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64228903"/>
                  </a:ext>
                </a:extLst>
              </a:tr>
              <a:tr h="222551">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48135135"/>
                  </a:ext>
                </a:extLst>
              </a:tr>
              <a:tr h="222551">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37504729"/>
                  </a:ext>
                </a:extLst>
              </a:tr>
              <a:tr h="222551">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72072909"/>
                  </a:ext>
                </a:extLst>
              </a:tr>
              <a:tr h="222551">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37283264"/>
                  </a:ext>
                </a:extLst>
              </a:tr>
              <a:tr h="222551">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68345988"/>
                  </a:ext>
                </a:extLst>
              </a:tr>
              <a:tr h="222551">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1176259"/>
                  </a:ext>
                </a:extLst>
              </a:tr>
              <a:tr h="222551">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91974040"/>
                  </a:ext>
                </a:extLst>
              </a:tr>
              <a:tr h="222551">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$ 5.027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$ 6.804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35069202"/>
                  </a:ext>
                </a:extLst>
              </a:tr>
              <a:tr h="222551">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37521042"/>
                  </a:ext>
                </a:extLst>
              </a:tr>
              <a:tr h="222551">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$ 25.007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$ 31.027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$ 18.394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$ 15.047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$ 15.912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04786657"/>
                  </a:ext>
                </a:extLst>
              </a:tr>
              <a:tr h="212434">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85687909"/>
                  </a:ext>
                </a:extLst>
              </a:tr>
              <a:tr h="222551">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2967307"/>
                  </a:ext>
                </a:extLst>
              </a:tr>
              <a:tr h="222551">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92026555"/>
                  </a:ext>
                </a:extLst>
              </a:tr>
              <a:tr h="222551">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0593464"/>
                  </a:ext>
                </a:extLst>
              </a:tr>
              <a:tr h="222551">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39026796"/>
                  </a:ext>
                </a:extLst>
              </a:tr>
              <a:tr h="222551">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6418415"/>
                  </a:ext>
                </a:extLst>
              </a:tr>
              <a:tr h="222551">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3243340"/>
                  </a:ext>
                </a:extLst>
              </a:tr>
              <a:tr h="222551">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$ 729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20385016"/>
                  </a:ext>
                </a:extLst>
              </a:tr>
              <a:tr h="222551">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$ 25.398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$ 31.756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$ 18.621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$ 15.381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$ 15.989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3480955"/>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diciembre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diciembre.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904081" y="1490555"/>
          <a:ext cx="10382250" cy="4490417"/>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julio 2024 a diciembre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777126" y="1722156"/>
          <a:ext cx="10863142" cy="46397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julio 2024 a diciembre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409432" y="1185863"/>
          <a:ext cx="11339655" cy="53459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julio 2024 a diciembre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7836560" y="1373551"/>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165082" y="1646845"/>
          <a:ext cx="7861836" cy="472896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julio 2024 a diciembre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520825" y="1623104"/>
          <a:ext cx="9165372" cy="466736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julio 2024 a diciembre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1795195" y="1585257"/>
          <a:ext cx="8658990" cy="46242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0998123-6B0B-49B2-FAE9-55C4B5640A55}"/>
              </a:ext>
            </a:extLst>
          </p:cNvPr>
          <p:cNvGraphicFramePr>
            <a:graphicFrameLocks noGrp="1"/>
          </p:cNvGraphicFramePr>
          <p:nvPr>
            <p:extLst>
              <p:ext uri="{D42A27DB-BD31-4B8C-83A1-F6EECF244321}">
                <p14:modId xmlns:p14="http://schemas.microsoft.com/office/powerpoint/2010/main" val="1588767507"/>
              </p:ext>
            </p:extLst>
          </p:nvPr>
        </p:nvGraphicFramePr>
        <p:xfrm>
          <a:off x="253544" y="2535282"/>
          <a:ext cx="11448389" cy="3635339"/>
        </p:xfrm>
        <a:graphic>
          <a:graphicData uri="http://schemas.openxmlformats.org/drawingml/2006/table">
            <a:tbl>
              <a:tblPr/>
              <a:tblGrid>
                <a:gridCol w="827906">
                  <a:extLst>
                    <a:ext uri="{9D8B030D-6E8A-4147-A177-3AD203B41FA5}">
                      <a16:colId xmlns:a16="http://schemas.microsoft.com/office/drawing/2014/main" val="1656742204"/>
                    </a:ext>
                  </a:extLst>
                </a:gridCol>
                <a:gridCol w="853778">
                  <a:extLst>
                    <a:ext uri="{9D8B030D-6E8A-4147-A177-3AD203B41FA5}">
                      <a16:colId xmlns:a16="http://schemas.microsoft.com/office/drawing/2014/main" val="457446867"/>
                    </a:ext>
                  </a:extLst>
                </a:gridCol>
                <a:gridCol w="297529">
                  <a:extLst>
                    <a:ext uri="{9D8B030D-6E8A-4147-A177-3AD203B41FA5}">
                      <a16:colId xmlns:a16="http://schemas.microsoft.com/office/drawing/2014/main" val="3934422899"/>
                    </a:ext>
                  </a:extLst>
                </a:gridCol>
                <a:gridCol w="802034">
                  <a:extLst>
                    <a:ext uri="{9D8B030D-6E8A-4147-A177-3AD203B41FA5}">
                      <a16:colId xmlns:a16="http://schemas.microsoft.com/office/drawing/2014/main" val="1042365879"/>
                    </a:ext>
                  </a:extLst>
                </a:gridCol>
                <a:gridCol w="853778">
                  <a:extLst>
                    <a:ext uri="{9D8B030D-6E8A-4147-A177-3AD203B41FA5}">
                      <a16:colId xmlns:a16="http://schemas.microsoft.com/office/drawing/2014/main" val="546359114"/>
                    </a:ext>
                  </a:extLst>
                </a:gridCol>
                <a:gridCol w="297529">
                  <a:extLst>
                    <a:ext uri="{9D8B030D-6E8A-4147-A177-3AD203B41FA5}">
                      <a16:colId xmlns:a16="http://schemas.microsoft.com/office/drawing/2014/main" val="851463635"/>
                    </a:ext>
                  </a:extLst>
                </a:gridCol>
                <a:gridCol w="802034">
                  <a:extLst>
                    <a:ext uri="{9D8B030D-6E8A-4147-A177-3AD203B41FA5}">
                      <a16:colId xmlns:a16="http://schemas.microsoft.com/office/drawing/2014/main" val="877538279"/>
                    </a:ext>
                  </a:extLst>
                </a:gridCol>
                <a:gridCol w="853778">
                  <a:extLst>
                    <a:ext uri="{9D8B030D-6E8A-4147-A177-3AD203B41FA5}">
                      <a16:colId xmlns:a16="http://schemas.microsoft.com/office/drawing/2014/main" val="421118375"/>
                    </a:ext>
                  </a:extLst>
                </a:gridCol>
                <a:gridCol w="297529">
                  <a:extLst>
                    <a:ext uri="{9D8B030D-6E8A-4147-A177-3AD203B41FA5}">
                      <a16:colId xmlns:a16="http://schemas.microsoft.com/office/drawing/2014/main" val="2619773151"/>
                    </a:ext>
                  </a:extLst>
                </a:gridCol>
                <a:gridCol w="802034">
                  <a:extLst>
                    <a:ext uri="{9D8B030D-6E8A-4147-A177-3AD203B41FA5}">
                      <a16:colId xmlns:a16="http://schemas.microsoft.com/office/drawing/2014/main" val="4124717674"/>
                    </a:ext>
                  </a:extLst>
                </a:gridCol>
                <a:gridCol w="853778">
                  <a:extLst>
                    <a:ext uri="{9D8B030D-6E8A-4147-A177-3AD203B41FA5}">
                      <a16:colId xmlns:a16="http://schemas.microsoft.com/office/drawing/2014/main" val="1005835954"/>
                    </a:ext>
                  </a:extLst>
                </a:gridCol>
                <a:gridCol w="297529">
                  <a:extLst>
                    <a:ext uri="{9D8B030D-6E8A-4147-A177-3AD203B41FA5}">
                      <a16:colId xmlns:a16="http://schemas.microsoft.com/office/drawing/2014/main" val="4123755444"/>
                    </a:ext>
                  </a:extLst>
                </a:gridCol>
                <a:gridCol w="802034">
                  <a:extLst>
                    <a:ext uri="{9D8B030D-6E8A-4147-A177-3AD203B41FA5}">
                      <a16:colId xmlns:a16="http://schemas.microsoft.com/office/drawing/2014/main" val="208147506"/>
                    </a:ext>
                  </a:extLst>
                </a:gridCol>
                <a:gridCol w="853778">
                  <a:extLst>
                    <a:ext uri="{9D8B030D-6E8A-4147-A177-3AD203B41FA5}">
                      <a16:colId xmlns:a16="http://schemas.microsoft.com/office/drawing/2014/main" val="2085636369"/>
                    </a:ext>
                  </a:extLst>
                </a:gridCol>
                <a:gridCol w="297529">
                  <a:extLst>
                    <a:ext uri="{9D8B030D-6E8A-4147-A177-3AD203B41FA5}">
                      <a16:colId xmlns:a16="http://schemas.microsoft.com/office/drawing/2014/main" val="837523639"/>
                    </a:ext>
                  </a:extLst>
                </a:gridCol>
                <a:gridCol w="802034">
                  <a:extLst>
                    <a:ext uri="{9D8B030D-6E8A-4147-A177-3AD203B41FA5}">
                      <a16:colId xmlns:a16="http://schemas.microsoft.com/office/drawing/2014/main" val="4225025145"/>
                    </a:ext>
                  </a:extLst>
                </a:gridCol>
                <a:gridCol w="853778">
                  <a:extLst>
                    <a:ext uri="{9D8B030D-6E8A-4147-A177-3AD203B41FA5}">
                      <a16:colId xmlns:a16="http://schemas.microsoft.com/office/drawing/2014/main" val="773037510"/>
                    </a:ext>
                  </a:extLst>
                </a:gridCol>
              </a:tblGrid>
              <a:tr h="49353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2777498"/>
                  </a:ext>
                </a:extLst>
              </a:tr>
              <a:tr h="240751">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26.897,77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86.503,13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70360095"/>
                  </a:ext>
                </a:extLst>
              </a:tr>
              <a:tr h="240751">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2915110122"/>
                  </a:ext>
                </a:extLst>
              </a:tr>
              <a:tr h="240751">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1560743"/>
                  </a:ext>
                </a:extLst>
              </a:tr>
              <a:tr h="24075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4072425917"/>
                  </a:ext>
                </a:extLst>
              </a:tr>
              <a:tr h="240751">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97623479"/>
                  </a:ext>
                </a:extLst>
              </a:tr>
              <a:tr h="240751">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2937416223"/>
                  </a:ext>
                </a:extLst>
              </a:tr>
              <a:tr h="240751">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74987461"/>
                  </a:ext>
                </a:extLst>
              </a:tr>
              <a:tr h="240751">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26.477,57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27.372,96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11.046,89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8.234,12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85.550,95</a:t>
                      </a:r>
                    </a:p>
                  </a:txBody>
                  <a:tcPr marL="0" marR="0" marT="0" marB="0" anchor="ctr">
                    <a:lnL>
                      <a:noFill/>
                    </a:lnL>
                    <a:lnR>
                      <a:noFill/>
                    </a:lnR>
                    <a:lnT>
                      <a:noFill/>
                    </a:lnT>
                    <a:lnB>
                      <a:noFill/>
                    </a:lnB>
                    <a:noFill/>
                  </a:tcPr>
                </a:tc>
                <a:extLst>
                  <a:ext uri="{0D108BD9-81ED-4DB2-BD59-A6C34878D82A}">
                    <a16:rowId xmlns:a16="http://schemas.microsoft.com/office/drawing/2014/main" val="3822465862"/>
                  </a:ext>
                </a:extLst>
              </a:tr>
              <a:tr h="240751">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25.673,68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26.822,31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10.899,35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7.947,35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83.361,48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62209867"/>
                  </a:ext>
                </a:extLst>
              </a:tr>
              <a:tr h="240751">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26.329,43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27.707,94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11.393,67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8.227,13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86.077,57</a:t>
                      </a:r>
                    </a:p>
                  </a:txBody>
                  <a:tcPr marL="0" marR="0" marT="0" marB="0" anchor="ctr">
                    <a:lnL>
                      <a:noFill/>
                    </a:lnL>
                    <a:lnR>
                      <a:noFill/>
                    </a:lnR>
                    <a:lnT>
                      <a:noFill/>
                    </a:lnT>
                    <a:lnB>
                      <a:noFill/>
                    </a:lnB>
                    <a:noFill/>
                  </a:tcPr>
                </a:tc>
                <a:extLst>
                  <a:ext uri="{0D108BD9-81ED-4DB2-BD59-A6C34878D82A}">
                    <a16:rowId xmlns:a16="http://schemas.microsoft.com/office/drawing/2014/main" val="4008164287"/>
                  </a:ext>
                </a:extLst>
              </a:tr>
              <a:tr h="240751">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25.331,64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26.797,37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11.038,06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7.964,68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83.150,52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54322140"/>
                  </a:ext>
                </a:extLst>
              </a:tr>
              <a:tr h="493539">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26.088,87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27.105,08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11.076,19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12.196,65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8.080,77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84.547,56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25457788"/>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Diciembre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$24.556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54785"/>
          <a:ext cx="8654143" cy="479148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Diciembre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$42.488</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1926454" y="1171713"/>
          <a:ext cx="7927760" cy="476623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Diciembre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$13.795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455817" y="1266316"/>
          <a:ext cx="7280365" cy="432536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Diciembre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$22.247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314371"/>
          <a:ext cx="8654143" cy="44514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Diciembre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$11.008</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499361" y="1436449"/>
          <a:ext cx="7536814" cy="437189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Diciembre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$24.556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228965"/>
          <a:ext cx="8673353" cy="444211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Diciembre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$42.488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0"/>
          <a:ext cx="8672015" cy="436790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Diciembre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$13.795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047019" y="1227908"/>
          <a:ext cx="8384988" cy="445008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Diciembre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$22.247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331650"/>
          <a:ext cx="8672015" cy="434435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Diciembre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$11.008</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072640" y="1386127"/>
          <a:ext cx="8360036" cy="429146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B8E3F4E-8935-B49F-9305-21D4CFF1FB56}"/>
              </a:ext>
            </a:extLst>
          </p:cNvPr>
          <p:cNvGraphicFramePr>
            <a:graphicFrameLocks noGrp="1"/>
          </p:cNvGraphicFramePr>
          <p:nvPr>
            <p:extLst>
              <p:ext uri="{D42A27DB-BD31-4B8C-83A1-F6EECF244321}">
                <p14:modId xmlns:p14="http://schemas.microsoft.com/office/powerpoint/2010/main" val="3423077147"/>
              </p:ext>
            </p:extLst>
          </p:nvPr>
        </p:nvGraphicFramePr>
        <p:xfrm>
          <a:off x="398562" y="2569671"/>
          <a:ext cx="11450535" cy="3469303"/>
        </p:xfrm>
        <a:graphic>
          <a:graphicData uri="http://schemas.openxmlformats.org/drawingml/2006/table">
            <a:tbl>
              <a:tblPr/>
              <a:tblGrid>
                <a:gridCol w="747409">
                  <a:extLst>
                    <a:ext uri="{9D8B030D-6E8A-4147-A177-3AD203B41FA5}">
                      <a16:colId xmlns:a16="http://schemas.microsoft.com/office/drawing/2014/main" val="437513386"/>
                    </a:ext>
                  </a:extLst>
                </a:gridCol>
                <a:gridCol w="934261">
                  <a:extLst>
                    <a:ext uri="{9D8B030D-6E8A-4147-A177-3AD203B41FA5}">
                      <a16:colId xmlns:a16="http://schemas.microsoft.com/office/drawing/2014/main" val="2794867043"/>
                    </a:ext>
                  </a:extLst>
                </a:gridCol>
                <a:gridCol w="268600">
                  <a:extLst>
                    <a:ext uri="{9D8B030D-6E8A-4147-A177-3AD203B41FA5}">
                      <a16:colId xmlns:a16="http://schemas.microsoft.com/office/drawing/2014/main" val="1745562322"/>
                    </a:ext>
                  </a:extLst>
                </a:gridCol>
                <a:gridCol w="832076">
                  <a:extLst>
                    <a:ext uri="{9D8B030D-6E8A-4147-A177-3AD203B41FA5}">
                      <a16:colId xmlns:a16="http://schemas.microsoft.com/office/drawing/2014/main" val="2954137351"/>
                    </a:ext>
                  </a:extLst>
                </a:gridCol>
                <a:gridCol w="852513">
                  <a:extLst>
                    <a:ext uri="{9D8B030D-6E8A-4147-A177-3AD203B41FA5}">
                      <a16:colId xmlns:a16="http://schemas.microsoft.com/office/drawing/2014/main" val="493458130"/>
                    </a:ext>
                  </a:extLst>
                </a:gridCol>
                <a:gridCol w="268600">
                  <a:extLst>
                    <a:ext uri="{9D8B030D-6E8A-4147-A177-3AD203B41FA5}">
                      <a16:colId xmlns:a16="http://schemas.microsoft.com/office/drawing/2014/main" val="1313636033"/>
                    </a:ext>
                  </a:extLst>
                </a:gridCol>
                <a:gridCol w="817478">
                  <a:extLst>
                    <a:ext uri="{9D8B030D-6E8A-4147-A177-3AD203B41FA5}">
                      <a16:colId xmlns:a16="http://schemas.microsoft.com/office/drawing/2014/main" val="1459400037"/>
                    </a:ext>
                  </a:extLst>
                </a:gridCol>
                <a:gridCol w="817478">
                  <a:extLst>
                    <a:ext uri="{9D8B030D-6E8A-4147-A177-3AD203B41FA5}">
                      <a16:colId xmlns:a16="http://schemas.microsoft.com/office/drawing/2014/main" val="1178318152"/>
                    </a:ext>
                  </a:extLst>
                </a:gridCol>
                <a:gridCol w="268600">
                  <a:extLst>
                    <a:ext uri="{9D8B030D-6E8A-4147-A177-3AD203B41FA5}">
                      <a16:colId xmlns:a16="http://schemas.microsoft.com/office/drawing/2014/main" val="2152105875"/>
                    </a:ext>
                  </a:extLst>
                </a:gridCol>
                <a:gridCol w="840835">
                  <a:extLst>
                    <a:ext uri="{9D8B030D-6E8A-4147-A177-3AD203B41FA5}">
                      <a16:colId xmlns:a16="http://schemas.microsoft.com/office/drawing/2014/main" val="1800121766"/>
                    </a:ext>
                  </a:extLst>
                </a:gridCol>
                <a:gridCol w="770766">
                  <a:extLst>
                    <a:ext uri="{9D8B030D-6E8A-4147-A177-3AD203B41FA5}">
                      <a16:colId xmlns:a16="http://schemas.microsoft.com/office/drawing/2014/main" val="2393011646"/>
                    </a:ext>
                  </a:extLst>
                </a:gridCol>
                <a:gridCol w="268600">
                  <a:extLst>
                    <a:ext uri="{9D8B030D-6E8A-4147-A177-3AD203B41FA5}">
                      <a16:colId xmlns:a16="http://schemas.microsoft.com/office/drawing/2014/main" val="1777079532"/>
                    </a:ext>
                  </a:extLst>
                </a:gridCol>
                <a:gridCol w="1007250">
                  <a:extLst>
                    <a:ext uri="{9D8B030D-6E8A-4147-A177-3AD203B41FA5}">
                      <a16:colId xmlns:a16="http://schemas.microsoft.com/office/drawing/2014/main" val="304187101"/>
                    </a:ext>
                  </a:extLst>
                </a:gridCol>
                <a:gridCol w="864191">
                  <a:extLst>
                    <a:ext uri="{9D8B030D-6E8A-4147-A177-3AD203B41FA5}">
                      <a16:colId xmlns:a16="http://schemas.microsoft.com/office/drawing/2014/main" val="2575410894"/>
                    </a:ext>
                  </a:extLst>
                </a:gridCol>
                <a:gridCol w="268600">
                  <a:extLst>
                    <a:ext uri="{9D8B030D-6E8A-4147-A177-3AD203B41FA5}">
                      <a16:colId xmlns:a16="http://schemas.microsoft.com/office/drawing/2014/main" val="3392566987"/>
                    </a:ext>
                  </a:extLst>
                </a:gridCol>
                <a:gridCol w="782443">
                  <a:extLst>
                    <a:ext uri="{9D8B030D-6E8A-4147-A177-3AD203B41FA5}">
                      <a16:colId xmlns:a16="http://schemas.microsoft.com/office/drawing/2014/main" val="2269700077"/>
                    </a:ext>
                  </a:extLst>
                </a:gridCol>
                <a:gridCol w="840835">
                  <a:extLst>
                    <a:ext uri="{9D8B030D-6E8A-4147-A177-3AD203B41FA5}">
                      <a16:colId xmlns:a16="http://schemas.microsoft.com/office/drawing/2014/main" val="1315236988"/>
                    </a:ext>
                  </a:extLst>
                </a:gridCol>
              </a:tblGrid>
              <a:tr h="52547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8949620"/>
                  </a:ext>
                </a:extLst>
              </a:tr>
              <a:tr h="209525">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09719160"/>
                  </a:ext>
                </a:extLst>
              </a:tr>
              <a:tr h="20952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4166880182"/>
                  </a:ext>
                </a:extLst>
              </a:tr>
              <a:tr h="209525">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3031982"/>
                  </a:ext>
                </a:extLst>
              </a:tr>
              <a:tr h="20952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1454207885"/>
                  </a:ext>
                </a:extLst>
              </a:tr>
              <a:tr h="209525">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6057261"/>
                  </a:ext>
                </a:extLst>
              </a:tr>
              <a:tr h="20952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824903456"/>
                  </a:ext>
                </a:extLst>
              </a:tr>
              <a:tr h="209525">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93426580"/>
                  </a:ext>
                </a:extLst>
              </a:tr>
              <a:tr h="20952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1478844114"/>
                  </a:ext>
                </a:extLst>
              </a:tr>
              <a:tr h="209525">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15659905"/>
                  </a:ext>
                </a:extLst>
              </a:tr>
              <a:tr h="20952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2507210372"/>
                  </a:ext>
                </a:extLst>
              </a:tr>
              <a:tr h="209525">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94958559"/>
                  </a:ext>
                </a:extLst>
              </a:tr>
              <a:tr h="20952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 3.320.940,82 </a:t>
                      </a:r>
                    </a:p>
                  </a:txBody>
                  <a:tcPr marL="0" marR="0" marT="0" marB="0" anchor="ctr">
                    <a:lnL>
                      <a:noFill/>
                    </a:lnL>
                    <a:lnR>
                      <a:noFill/>
                    </a:lnR>
                    <a:lnT>
                      <a:noFill/>
                    </a:lnT>
                    <a:lnB>
                      <a:noFill/>
                    </a:lnB>
                    <a:noFill/>
                  </a:tcPr>
                </a:tc>
                <a:extLst>
                  <a:ext uri="{0D108BD9-81ED-4DB2-BD59-A6C34878D82A}">
                    <a16:rowId xmlns:a16="http://schemas.microsoft.com/office/drawing/2014/main" val="1382021185"/>
                  </a:ext>
                </a:extLst>
              </a:tr>
              <a:tr h="42952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44.583,09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508.038,70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79993938"/>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933720"/>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2246">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9.894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2.522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12.416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11.200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941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12.140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21.094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3.463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24.556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Diciembre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48490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Diciembre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16.314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10.996</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27.310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14.184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994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15.178</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30.498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11.991</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42.488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07563"/>
          <a:ext cx="8672015" cy="344447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4.920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1.393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6.313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6.313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1.169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7.482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11.233</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2.562</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13.795</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136412"/>
          <a:ext cx="8672015" cy="372820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8.306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6.233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14.538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7.275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434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7.708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15.580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6.666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22.247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8873"/>
          <a:ext cx="8675783" cy="342756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3.411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1.346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4.757</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5.983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268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6.251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9.394</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1.615</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11.008</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250362"/>
          <a:ext cx="8667750" cy="344900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$3.463</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$21.094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$ 24.556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391068" y="2031807"/>
          <a:ext cx="5460698"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6183086" y="1993431"/>
          <a:ext cx="5460698"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30</a:t>
            </a:r>
            <a:r>
              <a:rPr lang="es-CO" sz="1400" b="1" dirty="0">
                <a:solidFill>
                  <a:schemeClr val="accent1">
                    <a:lumMod val="50000"/>
                  </a:schemeClr>
                </a:solidFill>
                <a:latin typeface="+mn-lt"/>
                <a:cs typeface="Arial" panose="020B0604020202020204" pitchFamily="34" charset="0"/>
              </a:rPr>
              <a:t>.498</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$ 11.991</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$ 42.488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580234" y="1996851"/>
          <a:ext cx="51244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5982789" y="1953894"/>
          <a:ext cx="5316392"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$11.233</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$2.562</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$ 13.795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310667" y="1923554"/>
          <a:ext cx="5045104"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5590903" y="1901295"/>
          <a:ext cx="5917861"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$ 15.580</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$ 6.666</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$22.247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ráfico 7">
            <a:extLst>
              <a:ext uri="{FF2B5EF4-FFF2-40B4-BE49-F238E27FC236}">
                <a16:creationId xmlns:a16="http://schemas.microsoft.com/office/drawing/2014/main" id="{9D3D2F9F-73E5-4496-B33D-F3B1CB6E144C}"/>
              </a:ext>
            </a:extLst>
          </p:cNvPr>
          <p:cNvGraphicFramePr>
            <a:graphicFrameLocks/>
          </p:cNvGraphicFramePr>
          <p:nvPr/>
        </p:nvGraphicFramePr>
        <p:xfrm>
          <a:off x="117475" y="1980596"/>
          <a:ext cx="5856605"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13D67658-C864-4469-B2EF-C56E6F56AE84}"/>
              </a:ext>
            </a:extLst>
          </p:cNvPr>
          <p:cNvGraphicFramePr>
            <a:graphicFrameLocks/>
          </p:cNvGraphicFramePr>
          <p:nvPr/>
        </p:nvGraphicFramePr>
        <p:xfrm>
          <a:off x="6246738" y="1971071"/>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Diciembre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$11.008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8694A8B3-8F56-4942-804F-9565EBF595E5}"/>
              </a:ext>
            </a:extLst>
          </p:cNvPr>
          <p:cNvGraphicFramePr>
            <a:graphicFrameLocks/>
          </p:cNvGraphicFramePr>
          <p:nvPr/>
        </p:nvGraphicFramePr>
        <p:xfrm>
          <a:off x="6477000" y="1925482"/>
          <a:ext cx="5534025" cy="34861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145134" y="2052070"/>
          <a:ext cx="5697325" cy="347662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186242" y="2030328"/>
          <a:ext cx="5697325" cy="3486150"/>
        </p:xfrm>
        <a:graphic>
          <a:graphicData uri="http://schemas.openxmlformats.org/drawingml/2006/chart">
            <c:chart xmlns:c="http://schemas.openxmlformats.org/drawingml/2006/chart" xmlns:r="http://schemas.openxmlformats.org/officeDocument/2006/relationships" r:id="rId9"/>
          </a:graphicData>
        </a:graphic>
      </p:graphicFrame>
    </p:spTree>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30 de noviembre de 2024.</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4FB47E5-A818-0110-5AE9-46276D4436FA}"/>
              </a:ext>
            </a:extLst>
          </p:cNvPr>
          <p:cNvGraphicFramePr>
            <a:graphicFrameLocks noGrp="1"/>
          </p:cNvGraphicFramePr>
          <p:nvPr>
            <p:extLst>
              <p:ext uri="{D42A27DB-BD31-4B8C-83A1-F6EECF244321}">
                <p14:modId xmlns:p14="http://schemas.microsoft.com/office/powerpoint/2010/main" val="3903172528"/>
              </p:ext>
            </p:extLst>
          </p:nvPr>
        </p:nvGraphicFramePr>
        <p:xfrm>
          <a:off x="398563" y="2443743"/>
          <a:ext cx="11305757" cy="3617981"/>
        </p:xfrm>
        <a:graphic>
          <a:graphicData uri="http://schemas.openxmlformats.org/drawingml/2006/table">
            <a:tbl>
              <a:tblPr/>
              <a:tblGrid>
                <a:gridCol w="737959">
                  <a:extLst>
                    <a:ext uri="{9D8B030D-6E8A-4147-A177-3AD203B41FA5}">
                      <a16:colId xmlns:a16="http://schemas.microsoft.com/office/drawing/2014/main" val="4192132635"/>
                    </a:ext>
                  </a:extLst>
                </a:gridCol>
                <a:gridCol w="922449">
                  <a:extLst>
                    <a:ext uri="{9D8B030D-6E8A-4147-A177-3AD203B41FA5}">
                      <a16:colId xmlns:a16="http://schemas.microsoft.com/office/drawing/2014/main" val="1481337884"/>
                    </a:ext>
                  </a:extLst>
                </a:gridCol>
                <a:gridCol w="265204">
                  <a:extLst>
                    <a:ext uri="{9D8B030D-6E8A-4147-A177-3AD203B41FA5}">
                      <a16:colId xmlns:a16="http://schemas.microsoft.com/office/drawing/2014/main" val="84994676"/>
                    </a:ext>
                  </a:extLst>
                </a:gridCol>
                <a:gridCol w="821555">
                  <a:extLst>
                    <a:ext uri="{9D8B030D-6E8A-4147-A177-3AD203B41FA5}">
                      <a16:colId xmlns:a16="http://schemas.microsoft.com/office/drawing/2014/main" val="3510653346"/>
                    </a:ext>
                  </a:extLst>
                </a:gridCol>
                <a:gridCol w="841734">
                  <a:extLst>
                    <a:ext uri="{9D8B030D-6E8A-4147-A177-3AD203B41FA5}">
                      <a16:colId xmlns:a16="http://schemas.microsoft.com/office/drawing/2014/main" val="682603293"/>
                    </a:ext>
                  </a:extLst>
                </a:gridCol>
                <a:gridCol w="265204">
                  <a:extLst>
                    <a:ext uri="{9D8B030D-6E8A-4147-A177-3AD203B41FA5}">
                      <a16:colId xmlns:a16="http://schemas.microsoft.com/office/drawing/2014/main" val="3289791761"/>
                    </a:ext>
                  </a:extLst>
                </a:gridCol>
                <a:gridCol w="807142">
                  <a:extLst>
                    <a:ext uri="{9D8B030D-6E8A-4147-A177-3AD203B41FA5}">
                      <a16:colId xmlns:a16="http://schemas.microsoft.com/office/drawing/2014/main" val="502925024"/>
                    </a:ext>
                  </a:extLst>
                </a:gridCol>
                <a:gridCol w="807142">
                  <a:extLst>
                    <a:ext uri="{9D8B030D-6E8A-4147-A177-3AD203B41FA5}">
                      <a16:colId xmlns:a16="http://schemas.microsoft.com/office/drawing/2014/main" val="4177778532"/>
                    </a:ext>
                  </a:extLst>
                </a:gridCol>
                <a:gridCol w="265204">
                  <a:extLst>
                    <a:ext uri="{9D8B030D-6E8A-4147-A177-3AD203B41FA5}">
                      <a16:colId xmlns:a16="http://schemas.microsoft.com/office/drawing/2014/main" val="2833005681"/>
                    </a:ext>
                  </a:extLst>
                </a:gridCol>
                <a:gridCol w="830204">
                  <a:extLst>
                    <a:ext uri="{9D8B030D-6E8A-4147-A177-3AD203B41FA5}">
                      <a16:colId xmlns:a16="http://schemas.microsoft.com/office/drawing/2014/main" val="256163042"/>
                    </a:ext>
                  </a:extLst>
                </a:gridCol>
                <a:gridCol w="761020">
                  <a:extLst>
                    <a:ext uri="{9D8B030D-6E8A-4147-A177-3AD203B41FA5}">
                      <a16:colId xmlns:a16="http://schemas.microsoft.com/office/drawing/2014/main" val="413627052"/>
                    </a:ext>
                  </a:extLst>
                </a:gridCol>
                <a:gridCol w="265204">
                  <a:extLst>
                    <a:ext uri="{9D8B030D-6E8A-4147-A177-3AD203B41FA5}">
                      <a16:colId xmlns:a16="http://schemas.microsoft.com/office/drawing/2014/main" val="1090974556"/>
                    </a:ext>
                  </a:extLst>
                </a:gridCol>
                <a:gridCol w="994514">
                  <a:extLst>
                    <a:ext uri="{9D8B030D-6E8A-4147-A177-3AD203B41FA5}">
                      <a16:colId xmlns:a16="http://schemas.microsoft.com/office/drawing/2014/main" val="21916567"/>
                    </a:ext>
                  </a:extLst>
                </a:gridCol>
                <a:gridCol w="853264">
                  <a:extLst>
                    <a:ext uri="{9D8B030D-6E8A-4147-A177-3AD203B41FA5}">
                      <a16:colId xmlns:a16="http://schemas.microsoft.com/office/drawing/2014/main" val="2656388879"/>
                    </a:ext>
                  </a:extLst>
                </a:gridCol>
                <a:gridCol w="265204">
                  <a:extLst>
                    <a:ext uri="{9D8B030D-6E8A-4147-A177-3AD203B41FA5}">
                      <a16:colId xmlns:a16="http://schemas.microsoft.com/office/drawing/2014/main" val="911675896"/>
                    </a:ext>
                  </a:extLst>
                </a:gridCol>
                <a:gridCol w="772550">
                  <a:extLst>
                    <a:ext uri="{9D8B030D-6E8A-4147-A177-3AD203B41FA5}">
                      <a16:colId xmlns:a16="http://schemas.microsoft.com/office/drawing/2014/main" val="761033217"/>
                    </a:ext>
                  </a:extLst>
                </a:gridCol>
                <a:gridCol w="830204">
                  <a:extLst>
                    <a:ext uri="{9D8B030D-6E8A-4147-A177-3AD203B41FA5}">
                      <a16:colId xmlns:a16="http://schemas.microsoft.com/office/drawing/2014/main" val="3911231023"/>
                    </a:ext>
                  </a:extLst>
                </a:gridCol>
              </a:tblGrid>
              <a:tr h="67802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8613265"/>
                  </a:ext>
                </a:extLst>
              </a:tr>
              <a:tr h="226009">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212.495,09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699.841,25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16087419"/>
                  </a:ext>
                </a:extLst>
              </a:tr>
              <a:tr h="226009">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3614665650"/>
                  </a:ext>
                </a:extLst>
              </a:tr>
              <a:tr h="226009">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65210898"/>
                  </a:ext>
                </a:extLst>
              </a:tr>
              <a:tr h="227844">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677.714,79</a:t>
                      </a:r>
                    </a:p>
                  </a:txBody>
                  <a:tcPr marL="0" marR="0" marT="0" marB="0" anchor="ctr">
                    <a:lnL>
                      <a:noFill/>
                    </a:lnL>
                    <a:lnR>
                      <a:noFill/>
                    </a:lnR>
                    <a:lnT>
                      <a:noFill/>
                    </a:lnT>
                    <a:lnB>
                      <a:noFill/>
                    </a:lnB>
                    <a:noFill/>
                  </a:tcPr>
                </a:tc>
                <a:extLst>
                  <a:ext uri="{0D108BD9-81ED-4DB2-BD59-A6C34878D82A}">
                    <a16:rowId xmlns:a16="http://schemas.microsoft.com/office/drawing/2014/main" val="1695355007"/>
                  </a:ext>
                </a:extLst>
              </a:tr>
              <a:tr h="226009">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40579560"/>
                  </a:ext>
                </a:extLst>
              </a:tr>
              <a:tr h="226009">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410942736"/>
                  </a:ext>
                </a:extLst>
              </a:tr>
              <a:tr h="226009">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51885844"/>
                  </a:ext>
                </a:extLst>
              </a:tr>
              <a:tr h="226009">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212.834,21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207.478,37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106.596,70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84.470,46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87.156,88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698.536,62</a:t>
                      </a:r>
                    </a:p>
                  </a:txBody>
                  <a:tcPr marL="0" marR="0" marT="0" marB="0" anchor="ctr">
                    <a:lnL>
                      <a:noFill/>
                    </a:lnL>
                    <a:lnR>
                      <a:noFill/>
                    </a:lnR>
                    <a:lnT>
                      <a:noFill/>
                    </a:lnT>
                    <a:lnB>
                      <a:noFill/>
                    </a:lnB>
                    <a:noFill/>
                  </a:tcPr>
                </a:tc>
                <a:extLst>
                  <a:ext uri="{0D108BD9-81ED-4DB2-BD59-A6C34878D82A}">
                    <a16:rowId xmlns:a16="http://schemas.microsoft.com/office/drawing/2014/main" val="325322152"/>
                  </a:ext>
                </a:extLst>
              </a:tr>
              <a:tr h="226009">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201.697,05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195.258,19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99.569,99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79.191,27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81.845,54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657.562,04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44559492"/>
                  </a:ext>
                </a:extLst>
              </a:tr>
              <a:tr h="226009">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211.046,26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206.712,66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105.815,13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84.441,37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87.172,75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695.188,17</a:t>
                      </a:r>
                    </a:p>
                  </a:txBody>
                  <a:tcPr marL="0" marR="0" marT="0" marB="0" anchor="ctr">
                    <a:lnL>
                      <a:noFill/>
                    </a:lnL>
                    <a:lnR>
                      <a:noFill/>
                    </a:lnR>
                    <a:lnT>
                      <a:noFill/>
                    </a:lnT>
                    <a:lnB>
                      <a:noFill/>
                    </a:lnB>
                    <a:noFill/>
                  </a:tcPr>
                </a:tc>
                <a:extLst>
                  <a:ext uri="{0D108BD9-81ED-4DB2-BD59-A6C34878D82A}">
                    <a16:rowId xmlns:a16="http://schemas.microsoft.com/office/drawing/2014/main" val="3727143022"/>
                  </a:ext>
                </a:extLst>
              </a:tr>
              <a:tr h="226009">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205.990,06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200.090,46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102.765,35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81.455,59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84.292,85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674.594,31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15986825"/>
                  </a:ext>
                </a:extLst>
              </a:tr>
              <a:tr h="452019">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207.830,77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202.821,32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103.805,25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82.073,01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84.848,85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681.379,21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50532172"/>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Julio a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0586AD-2590-4C63-870D-A532699C5A27}"/>
              </a:ext>
            </a:extLst>
          </p:cNvPr>
          <p:cNvGraphicFramePr>
            <a:graphicFrameLocks noGrp="1"/>
          </p:cNvGraphicFramePr>
          <p:nvPr/>
        </p:nvGraphicFramePr>
        <p:xfrm>
          <a:off x="1759323" y="1342696"/>
          <a:ext cx="8673353" cy="444833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Julio a Diciembre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171574" y="1255693"/>
          <a:ext cx="9313545" cy="445346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Julio a Diciembre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141123" y="1223962"/>
          <a:ext cx="9285987" cy="441007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648269059"/>
      </p:ext>
    </p:extLst>
  </p:cSld>
  <p:clrMapOvr>
    <a:masterClrMapping/>
  </p:clrMapOvr>
  <p:transition spd="slow"/>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Julio a Diciembre 2024</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185863" y="1304686"/>
          <a:ext cx="9004617" cy="410970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84804792"/>
      </p:ext>
    </p:extLst>
  </p:cSld>
  <p:clrMapOvr>
    <a:masterClrMapping/>
  </p:clrMapOvr>
  <p:transition spd="slow"/>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Julio a Diciembre 2024</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31-dic-2024 descargado del SIGAB el 7-ene-2025.</a:t>
            </a:r>
            <a:endParaRPr lang="es-CO" sz="1000" dirty="0">
              <a:solidFill>
                <a:schemeClr val="accent1">
                  <a:lumMod val="50000"/>
                </a:schemeClr>
              </a:solidFill>
              <a:cs typeface="Arial"/>
            </a:endParaRPr>
          </a:p>
        </p:txBody>
      </p:sp>
      <p:graphicFrame>
        <p:nvGraphicFramePr>
          <p:cNvPr id="5"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066800" y="1353997"/>
          <a:ext cx="8900159" cy="434512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Diciembre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0014" y="5915819"/>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diciembre_24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1.636.697</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pic>
        <p:nvPicPr>
          <p:cNvPr id="10" name="Imagen 12">
            <a:extLst>
              <a:ext uri="{FF2B5EF4-FFF2-40B4-BE49-F238E27FC236}">
                <a16:creationId xmlns:a16="http://schemas.microsoft.com/office/drawing/2014/main" id="{52DB3956-5F15-4E54-8D16-21D22249A8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17869" y="345313"/>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2043924" y="1425669"/>
          <a:ext cx="9080464" cy="449015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545920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Diciembre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F7F9163-20B8-56DB-EBEC-BA11363A75E0}"/>
              </a:ext>
            </a:extLst>
          </p:cNvPr>
          <p:cNvGraphicFramePr>
            <a:graphicFrameLocks noGrp="1"/>
          </p:cNvGraphicFramePr>
          <p:nvPr/>
        </p:nvGraphicFramePr>
        <p:xfrm>
          <a:off x="595821" y="2680555"/>
          <a:ext cx="11078067" cy="3153802"/>
        </p:xfrm>
        <a:graphic>
          <a:graphicData uri="http://schemas.openxmlformats.org/drawingml/2006/table">
            <a:tbl>
              <a:tblPr/>
              <a:tblGrid>
                <a:gridCol w="794364">
                  <a:extLst>
                    <a:ext uri="{9D8B030D-6E8A-4147-A177-3AD203B41FA5}">
                      <a16:colId xmlns:a16="http://schemas.microsoft.com/office/drawing/2014/main" val="4021502790"/>
                    </a:ext>
                  </a:extLst>
                </a:gridCol>
                <a:gridCol w="794364">
                  <a:extLst>
                    <a:ext uri="{9D8B030D-6E8A-4147-A177-3AD203B41FA5}">
                      <a16:colId xmlns:a16="http://schemas.microsoft.com/office/drawing/2014/main" val="1267941572"/>
                    </a:ext>
                  </a:extLst>
                </a:gridCol>
                <a:gridCol w="278027">
                  <a:extLst>
                    <a:ext uri="{9D8B030D-6E8A-4147-A177-3AD203B41FA5}">
                      <a16:colId xmlns:a16="http://schemas.microsoft.com/office/drawing/2014/main" val="128858191"/>
                    </a:ext>
                  </a:extLst>
                </a:gridCol>
                <a:gridCol w="794364">
                  <a:extLst>
                    <a:ext uri="{9D8B030D-6E8A-4147-A177-3AD203B41FA5}">
                      <a16:colId xmlns:a16="http://schemas.microsoft.com/office/drawing/2014/main" val="3673548411"/>
                    </a:ext>
                  </a:extLst>
                </a:gridCol>
                <a:gridCol w="794364">
                  <a:extLst>
                    <a:ext uri="{9D8B030D-6E8A-4147-A177-3AD203B41FA5}">
                      <a16:colId xmlns:a16="http://schemas.microsoft.com/office/drawing/2014/main" val="2936067605"/>
                    </a:ext>
                  </a:extLst>
                </a:gridCol>
                <a:gridCol w="307816">
                  <a:extLst>
                    <a:ext uri="{9D8B030D-6E8A-4147-A177-3AD203B41FA5}">
                      <a16:colId xmlns:a16="http://schemas.microsoft.com/office/drawing/2014/main" val="1177622800"/>
                    </a:ext>
                  </a:extLst>
                </a:gridCol>
                <a:gridCol w="794364">
                  <a:extLst>
                    <a:ext uri="{9D8B030D-6E8A-4147-A177-3AD203B41FA5}">
                      <a16:colId xmlns:a16="http://schemas.microsoft.com/office/drawing/2014/main" val="3324278791"/>
                    </a:ext>
                  </a:extLst>
                </a:gridCol>
                <a:gridCol w="794364">
                  <a:extLst>
                    <a:ext uri="{9D8B030D-6E8A-4147-A177-3AD203B41FA5}">
                      <a16:colId xmlns:a16="http://schemas.microsoft.com/office/drawing/2014/main" val="974056076"/>
                    </a:ext>
                  </a:extLst>
                </a:gridCol>
                <a:gridCol w="307816">
                  <a:extLst>
                    <a:ext uri="{9D8B030D-6E8A-4147-A177-3AD203B41FA5}">
                      <a16:colId xmlns:a16="http://schemas.microsoft.com/office/drawing/2014/main" val="3123599855"/>
                    </a:ext>
                  </a:extLst>
                </a:gridCol>
                <a:gridCol w="794364">
                  <a:extLst>
                    <a:ext uri="{9D8B030D-6E8A-4147-A177-3AD203B41FA5}">
                      <a16:colId xmlns:a16="http://schemas.microsoft.com/office/drawing/2014/main" val="2095720660"/>
                    </a:ext>
                  </a:extLst>
                </a:gridCol>
                <a:gridCol w="794364">
                  <a:extLst>
                    <a:ext uri="{9D8B030D-6E8A-4147-A177-3AD203B41FA5}">
                      <a16:colId xmlns:a16="http://schemas.microsoft.com/office/drawing/2014/main" val="1996581865"/>
                    </a:ext>
                  </a:extLst>
                </a:gridCol>
                <a:gridCol w="347535">
                  <a:extLst>
                    <a:ext uri="{9D8B030D-6E8A-4147-A177-3AD203B41FA5}">
                      <a16:colId xmlns:a16="http://schemas.microsoft.com/office/drawing/2014/main" val="1242188089"/>
                    </a:ext>
                  </a:extLst>
                </a:gridCol>
                <a:gridCol w="794364">
                  <a:extLst>
                    <a:ext uri="{9D8B030D-6E8A-4147-A177-3AD203B41FA5}">
                      <a16:colId xmlns:a16="http://schemas.microsoft.com/office/drawing/2014/main" val="1478825258"/>
                    </a:ext>
                  </a:extLst>
                </a:gridCol>
                <a:gridCol w="794364">
                  <a:extLst>
                    <a:ext uri="{9D8B030D-6E8A-4147-A177-3AD203B41FA5}">
                      <a16:colId xmlns:a16="http://schemas.microsoft.com/office/drawing/2014/main" val="2397143428"/>
                    </a:ext>
                  </a:extLst>
                </a:gridCol>
                <a:gridCol w="304505">
                  <a:extLst>
                    <a:ext uri="{9D8B030D-6E8A-4147-A177-3AD203B41FA5}">
                      <a16:colId xmlns:a16="http://schemas.microsoft.com/office/drawing/2014/main" val="3383418216"/>
                    </a:ext>
                  </a:extLst>
                </a:gridCol>
                <a:gridCol w="794364">
                  <a:extLst>
                    <a:ext uri="{9D8B030D-6E8A-4147-A177-3AD203B41FA5}">
                      <a16:colId xmlns:a16="http://schemas.microsoft.com/office/drawing/2014/main" val="246172356"/>
                    </a:ext>
                  </a:extLst>
                </a:gridCol>
                <a:gridCol w="794364">
                  <a:extLst>
                    <a:ext uri="{9D8B030D-6E8A-4147-A177-3AD203B41FA5}">
                      <a16:colId xmlns:a16="http://schemas.microsoft.com/office/drawing/2014/main" val="3397232456"/>
                    </a:ext>
                  </a:extLst>
                </a:gridCol>
              </a:tblGrid>
              <a:tr h="360434">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62974816"/>
                  </a:ext>
                </a:extLst>
              </a:tr>
              <a:tr h="349171">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15681904"/>
                  </a:ext>
                </a:extLst>
              </a:tr>
              <a:tr h="349171">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58439686"/>
                  </a:ext>
                </a:extLst>
              </a:tr>
              <a:tr h="349171">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80439391"/>
                  </a:ext>
                </a:extLst>
              </a:tr>
              <a:tr h="349171">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0459579"/>
                  </a:ext>
                </a:extLst>
              </a:tr>
              <a:tr h="349171">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27249347"/>
                  </a:ext>
                </a:extLst>
              </a:tr>
              <a:tr h="349171">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0560266"/>
                  </a:ext>
                </a:extLst>
              </a:tr>
              <a:tr h="349171">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2.302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8049418"/>
                  </a:ext>
                </a:extLst>
              </a:tr>
              <a:tr h="349171">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30.580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42.050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43.555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29.145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14.844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160.174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0252236"/>
                  </a:ext>
                </a:extLst>
              </a:tr>
            </a:tbl>
          </a:graphicData>
        </a:graphic>
      </p:graphicFrame>
    </p:spTree>
    <p:extLst>
      <p:ext uri="{BB962C8B-B14F-4D97-AF65-F5344CB8AC3E}">
        <p14:creationId xmlns:p14="http://schemas.microsoft.com/office/powerpoint/2010/main" val="179106853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Diciembre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FD080EDF-5666-7D66-83EC-62DA018A0452}"/>
              </a:ext>
            </a:extLst>
          </p:cNvPr>
          <p:cNvGraphicFramePr>
            <a:graphicFrameLocks noGrp="1"/>
          </p:cNvGraphicFramePr>
          <p:nvPr/>
        </p:nvGraphicFramePr>
        <p:xfrm>
          <a:off x="708024" y="2680556"/>
          <a:ext cx="10851628" cy="3225672"/>
        </p:xfrm>
        <a:graphic>
          <a:graphicData uri="http://schemas.openxmlformats.org/drawingml/2006/table">
            <a:tbl>
              <a:tblPr/>
              <a:tblGrid>
                <a:gridCol w="778127">
                  <a:extLst>
                    <a:ext uri="{9D8B030D-6E8A-4147-A177-3AD203B41FA5}">
                      <a16:colId xmlns:a16="http://schemas.microsoft.com/office/drawing/2014/main" val="3084757680"/>
                    </a:ext>
                  </a:extLst>
                </a:gridCol>
                <a:gridCol w="778127">
                  <a:extLst>
                    <a:ext uri="{9D8B030D-6E8A-4147-A177-3AD203B41FA5}">
                      <a16:colId xmlns:a16="http://schemas.microsoft.com/office/drawing/2014/main" val="2721763139"/>
                    </a:ext>
                  </a:extLst>
                </a:gridCol>
                <a:gridCol w="272344">
                  <a:extLst>
                    <a:ext uri="{9D8B030D-6E8A-4147-A177-3AD203B41FA5}">
                      <a16:colId xmlns:a16="http://schemas.microsoft.com/office/drawing/2014/main" val="1134672347"/>
                    </a:ext>
                  </a:extLst>
                </a:gridCol>
                <a:gridCol w="778127">
                  <a:extLst>
                    <a:ext uri="{9D8B030D-6E8A-4147-A177-3AD203B41FA5}">
                      <a16:colId xmlns:a16="http://schemas.microsoft.com/office/drawing/2014/main" val="2639920825"/>
                    </a:ext>
                  </a:extLst>
                </a:gridCol>
                <a:gridCol w="778127">
                  <a:extLst>
                    <a:ext uri="{9D8B030D-6E8A-4147-A177-3AD203B41FA5}">
                      <a16:colId xmlns:a16="http://schemas.microsoft.com/office/drawing/2014/main" val="2825265727"/>
                    </a:ext>
                  </a:extLst>
                </a:gridCol>
                <a:gridCol w="301524">
                  <a:extLst>
                    <a:ext uri="{9D8B030D-6E8A-4147-A177-3AD203B41FA5}">
                      <a16:colId xmlns:a16="http://schemas.microsoft.com/office/drawing/2014/main" val="4287135099"/>
                    </a:ext>
                  </a:extLst>
                </a:gridCol>
                <a:gridCol w="778127">
                  <a:extLst>
                    <a:ext uri="{9D8B030D-6E8A-4147-A177-3AD203B41FA5}">
                      <a16:colId xmlns:a16="http://schemas.microsoft.com/office/drawing/2014/main" val="2328949312"/>
                    </a:ext>
                  </a:extLst>
                </a:gridCol>
                <a:gridCol w="778127">
                  <a:extLst>
                    <a:ext uri="{9D8B030D-6E8A-4147-A177-3AD203B41FA5}">
                      <a16:colId xmlns:a16="http://schemas.microsoft.com/office/drawing/2014/main" val="2888969036"/>
                    </a:ext>
                  </a:extLst>
                </a:gridCol>
                <a:gridCol w="301524">
                  <a:extLst>
                    <a:ext uri="{9D8B030D-6E8A-4147-A177-3AD203B41FA5}">
                      <a16:colId xmlns:a16="http://schemas.microsoft.com/office/drawing/2014/main" val="2423700677"/>
                    </a:ext>
                  </a:extLst>
                </a:gridCol>
                <a:gridCol w="778127">
                  <a:extLst>
                    <a:ext uri="{9D8B030D-6E8A-4147-A177-3AD203B41FA5}">
                      <a16:colId xmlns:a16="http://schemas.microsoft.com/office/drawing/2014/main" val="417564852"/>
                    </a:ext>
                  </a:extLst>
                </a:gridCol>
                <a:gridCol w="778127">
                  <a:extLst>
                    <a:ext uri="{9D8B030D-6E8A-4147-A177-3AD203B41FA5}">
                      <a16:colId xmlns:a16="http://schemas.microsoft.com/office/drawing/2014/main" val="60836611"/>
                    </a:ext>
                  </a:extLst>
                </a:gridCol>
                <a:gridCol w="340431">
                  <a:extLst>
                    <a:ext uri="{9D8B030D-6E8A-4147-A177-3AD203B41FA5}">
                      <a16:colId xmlns:a16="http://schemas.microsoft.com/office/drawing/2014/main" val="2626675564"/>
                    </a:ext>
                  </a:extLst>
                </a:gridCol>
                <a:gridCol w="778127">
                  <a:extLst>
                    <a:ext uri="{9D8B030D-6E8A-4147-A177-3AD203B41FA5}">
                      <a16:colId xmlns:a16="http://schemas.microsoft.com/office/drawing/2014/main" val="861932176"/>
                    </a:ext>
                  </a:extLst>
                </a:gridCol>
                <a:gridCol w="778127">
                  <a:extLst>
                    <a:ext uri="{9D8B030D-6E8A-4147-A177-3AD203B41FA5}">
                      <a16:colId xmlns:a16="http://schemas.microsoft.com/office/drawing/2014/main" val="222957056"/>
                    </a:ext>
                  </a:extLst>
                </a:gridCol>
                <a:gridCol w="298281">
                  <a:extLst>
                    <a:ext uri="{9D8B030D-6E8A-4147-A177-3AD203B41FA5}">
                      <a16:colId xmlns:a16="http://schemas.microsoft.com/office/drawing/2014/main" val="232350305"/>
                    </a:ext>
                  </a:extLst>
                </a:gridCol>
                <a:gridCol w="778127">
                  <a:extLst>
                    <a:ext uri="{9D8B030D-6E8A-4147-A177-3AD203B41FA5}">
                      <a16:colId xmlns:a16="http://schemas.microsoft.com/office/drawing/2014/main" val="1056121815"/>
                    </a:ext>
                  </a:extLst>
                </a:gridCol>
                <a:gridCol w="778127">
                  <a:extLst>
                    <a:ext uri="{9D8B030D-6E8A-4147-A177-3AD203B41FA5}">
                      <a16:colId xmlns:a16="http://schemas.microsoft.com/office/drawing/2014/main" val="3022063201"/>
                    </a:ext>
                  </a:extLst>
                </a:gridCol>
              </a:tblGrid>
              <a:tr h="368648">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42490644"/>
                  </a:ext>
                </a:extLst>
              </a:tr>
              <a:tr h="357128">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693864742"/>
                  </a:ext>
                </a:extLst>
              </a:tr>
              <a:tr h="357128">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72363579"/>
                  </a:ext>
                </a:extLst>
              </a:tr>
              <a:tr h="357128">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80886407"/>
                  </a:ext>
                </a:extLst>
              </a:tr>
              <a:tr h="357128">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41335860"/>
                  </a:ext>
                </a:extLst>
              </a:tr>
              <a:tr h="357128">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89058956"/>
                  </a:ext>
                </a:extLst>
              </a:tr>
              <a:tr h="357128">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41645721"/>
                  </a:ext>
                </a:extLst>
              </a:tr>
              <a:tr h="357128">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13364656"/>
                  </a:ext>
                </a:extLst>
              </a:tr>
              <a:tr h="357128">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2.192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1.814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12.606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975632280"/>
                  </a:ext>
                </a:extLst>
              </a:tr>
            </a:tbl>
          </a:graphicData>
        </a:graphic>
      </p:graphicFrame>
    </p:spTree>
    <p:extLst>
      <p:ext uri="{BB962C8B-B14F-4D97-AF65-F5344CB8AC3E}">
        <p14:creationId xmlns:p14="http://schemas.microsoft.com/office/powerpoint/2010/main" val="217885938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Diciembre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D90E2A21-9280-0DEE-AB75-BB96D69E79E9}"/>
              </a:ext>
            </a:extLst>
          </p:cNvPr>
          <p:cNvGraphicFramePr>
            <a:graphicFrameLocks noGrp="1"/>
          </p:cNvGraphicFramePr>
          <p:nvPr/>
        </p:nvGraphicFramePr>
        <p:xfrm>
          <a:off x="603250" y="2823198"/>
          <a:ext cx="10984990" cy="3159727"/>
        </p:xfrm>
        <a:graphic>
          <a:graphicData uri="http://schemas.openxmlformats.org/drawingml/2006/table">
            <a:tbl>
              <a:tblPr/>
              <a:tblGrid>
                <a:gridCol w="787690">
                  <a:extLst>
                    <a:ext uri="{9D8B030D-6E8A-4147-A177-3AD203B41FA5}">
                      <a16:colId xmlns:a16="http://schemas.microsoft.com/office/drawing/2014/main" val="3318876416"/>
                    </a:ext>
                  </a:extLst>
                </a:gridCol>
                <a:gridCol w="787690">
                  <a:extLst>
                    <a:ext uri="{9D8B030D-6E8A-4147-A177-3AD203B41FA5}">
                      <a16:colId xmlns:a16="http://schemas.microsoft.com/office/drawing/2014/main" val="1249135976"/>
                    </a:ext>
                  </a:extLst>
                </a:gridCol>
                <a:gridCol w="275691">
                  <a:extLst>
                    <a:ext uri="{9D8B030D-6E8A-4147-A177-3AD203B41FA5}">
                      <a16:colId xmlns:a16="http://schemas.microsoft.com/office/drawing/2014/main" val="4187896499"/>
                    </a:ext>
                  </a:extLst>
                </a:gridCol>
                <a:gridCol w="787690">
                  <a:extLst>
                    <a:ext uri="{9D8B030D-6E8A-4147-A177-3AD203B41FA5}">
                      <a16:colId xmlns:a16="http://schemas.microsoft.com/office/drawing/2014/main" val="1761643230"/>
                    </a:ext>
                  </a:extLst>
                </a:gridCol>
                <a:gridCol w="787690">
                  <a:extLst>
                    <a:ext uri="{9D8B030D-6E8A-4147-A177-3AD203B41FA5}">
                      <a16:colId xmlns:a16="http://schemas.microsoft.com/office/drawing/2014/main" val="2486136400"/>
                    </a:ext>
                  </a:extLst>
                </a:gridCol>
                <a:gridCol w="305229">
                  <a:extLst>
                    <a:ext uri="{9D8B030D-6E8A-4147-A177-3AD203B41FA5}">
                      <a16:colId xmlns:a16="http://schemas.microsoft.com/office/drawing/2014/main" val="2622241192"/>
                    </a:ext>
                  </a:extLst>
                </a:gridCol>
                <a:gridCol w="787690">
                  <a:extLst>
                    <a:ext uri="{9D8B030D-6E8A-4147-A177-3AD203B41FA5}">
                      <a16:colId xmlns:a16="http://schemas.microsoft.com/office/drawing/2014/main" val="3330451899"/>
                    </a:ext>
                  </a:extLst>
                </a:gridCol>
                <a:gridCol w="787690">
                  <a:extLst>
                    <a:ext uri="{9D8B030D-6E8A-4147-A177-3AD203B41FA5}">
                      <a16:colId xmlns:a16="http://schemas.microsoft.com/office/drawing/2014/main" val="3055802815"/>
                    </a:ext>
                  </a:extLst>
                </a:gridCol>
                <a:gridCol w="305229">
                  <a:extLst>
                    <a:ext uri="{9D8B030D-6E8A-4147-A177-3AD203B41FA5}">
                      <a16:colId xmlns:a16="http://schemas.microsoft.com/office/drawing/2014/main" val="3960189713"/>
                    </a:ext>
                  </a:extLst>
                </a:gridCol>
                <a:gridCol w="787690">
                  <a:extLst>
                    <a:ext uri="{9D8B030D-6E8A-4147-A177-3AD203B41FA5}">
                      <a16:colId xmlns:a16="http://schemas.microsoft.com/office/drawing/2014/main" val="634558180"/>
                    </a:ext>
                  </a:extLst>
                </a:gridCol>
                <a:gridCol w="787690">
                  <a:extLst>
                    <a:ext uri="{9D8B030D-6E8A-4147-A177-3AD203B41FA5}">
                      <a16:colId xmlns:a16="http://schemas.microsoft.com/office/drawing/2014/main" val="2589561158"/>
                    </a:ext>
                  </a:extLst>
                </a:gridCol>
                <a:gridCol w="344614">
                  <a:extLst>
                    <a:ext uri="{9D8B030D-6E8A-4147-A177-3AD203B41FA5}">
                      <a16:colId xmlns:a16="http://schemas.microsoft.com/office/drawing/2014/main" val="1020812074"/>
                    </a:ext>
                  </a:extLst>
                </a:gridCol>
                <a:gridCol w="787690">
                  <a:extLst>
                    <a:ext uri="{9D8B030D-6E8A-4147-A177-3AD203B41FA5}">
                      <a16:colId xmlns:a16="http://schemas.microsoft.com/office/drawing/2014/main" val="678709805"/>
                    </a:ext>
                  </a:extLst>
                </a:gridCol>
                <a:gridCol w="787690">
                  <a:extLst>
                    <a:ext uri="{9D8B030D-6E8A-4147-A177-3AD203B41FA5}">
                      <a16:colId xmlns:a16="http://schemas.microsoft.com/office/drawing/2014/main" val="3151136262"/>
                    </a:ext>
                  </a:extLst>
                </a:gridCol>
                <a:gridCol w="301947">
                  <a:extLst>
                    <a:ext uri="{9D8B030D-6E8A-4147-A177-3AD203B41FA5}">
                      <a16:colId xmlns:a16="http://schemas.microsoft.com/office/drawing/2014/main" val="4042835901"/>
                    </a:ext>
                  </a:extLst>
                </a:gridCol>
                <a:gridCol w="787690">
                  <a:extLst>
                    <a:ext uri="{9D8B030D-6E8A-4147-A177-3AD203B41FA5}">
                      <a16:colId xmlns:a16="http://schemas.microsoft.com/office/drawing/2014/main" val="4220553132"/>
                    </a:ext>
                  </a:extLst>
                </a:gridCol>
                <a:gridCol w="787690">
                  <a:extLst>
                    <a:ext uri="{9D8B030D-6E8A-4147-A177-3AD203B41FA5}">
                      <a16:colId xmlns:a16="http://schemas.microsoft.com/office/drawing/2014/main" val="2043826570"/>
                    </a:ext>
                  </a:extLst>
                </a:gridCol>
              </a:tblGrid>
              <a:tr h="361111">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42608558"/>
                  </a:ext>
                </a:extLst>
              </a:tr>
              <a:tr h="349827">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69911900"/>
                  </a:ext>
                </a:extLst>
              </a:tr>
              <a:tr h="349827">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59100761"/>
                  </a:ext>
                </a:extLst>
              </a:tr>
              <a:tr h="349827">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942147499"/>
                  </a:ext>
                </a:extLst>
              </a:tr>
              <a:tr h="349827">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95715413"/>
                  </a:ext>
                </a:extLst>
              </a:tr>
              <a:tr h="349827">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55549301"/>
                  </a:ext>
                </a:extLst>
              </a:tr>
              <a:tr h="349827">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22033842"/>
                  </a:ext>
                </a:extLst>
              </a:tr>
              <a:tr h="349827">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0176905"/>
                  </a:ext>
                </a:extLst>
              </a:tr>
              <a:tr h="34982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660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15294732"/>
                  </a:ext>
                </a:extLst>
              </a:tr>
            </a:tbl>
          </a:graphicData>
        </a:graphic>
      </p:graphicFrame>
    </p:spTree>
    <p:extLst>
      <p:ext uri="{BB962C8B-B14F-4D97-AF65-F5344CB8AC3E}">
        <p14:creationId xmlns:p14="http://schemas.microsoft.com/office/powerpoint/2010/main" val="52361860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Diciembre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7EA7A29B-AA14-491E-8044-8EDEADC14736}"/>
              </a:ext>
            </a:extLst>
          </p:cNvPr>
          <p:cNvGraphicFramePr>
            <a:graphicFrameLocks noGrp="1"/>
          </p:cNvGraphicFramePr>
          <p:nvPr/>
        </p:nvGraphicFramePr>
        <p:xfrm>
          <a:off x="641446" y="2854381"/>
          <a:ext cx="10760228" cy="3157687"/>
        </p:xfrm>
        <a:graphic>
          <a:graphicData uri="http://schemas.openxmlformats.org/drawingml/2006/table">
            <a:tbl>
              <a:tblPr/>
              <a:tblGrid>
                <a:gridCol w="771573">
                  <a:extLst>
                    <a:ext uri="{9D8B030D-6E8A-4147-A177-3AD203B41FA5}">
                      <a16:colId xmlns:a16="http://schemas.microsoft.com/office/drawing/2014/main" val="1156402699"/>
                    </a:ext>
                  </a:extLst>
                </a:gridCol>
                <a:gridCol w="771573">
                  <a:extLst>
                    <a:ext uri="{9D8B030D-6E8A-4147-A177-3AD203B41FA5}">
                      <a16:colId xmlns:a16="http://schemas.microsoft.com/office/drawing/2014/main" val="1139026346"/>
                    </a:ext>
                  </a:extLst>
                </a:gridCol>
                <a:gridCol w="270050">
                  <a:extLst>
                    <a:ext uri="{9D8B030D-6E8A-4147-A177-3AD203B41FA5}">
                      <a16:colId xmlns:a16="http://schemas.microsoft.com/office/drawing/2014/main" val="2826009008"/>
                    </a:ext>
                  </a:extLst>
                </a:gridCol>
                <a:gridCol w="771573">
                  <a:extLst>
                    <a:ext uri="{9D8B030D-6E8A-4147-A177-3AD203B41FA5}">
                      <a16:colId xmlns:a16="http://schemas.microsoft.com/office/drawing/2014/main" val="3989448417"/>
                    </a:ext>
                  </a:extLst>
                </a:gridCol>
                <a:gridCol w="771573">
                  <a:extLst>
                    <a:ext uri="{9D8B030D-6E8A-4147-A177-3AD203B41FA5}">
                      <a16:colId xmlns:a16="http://schemas.microsoft.com/office/drawing/2014/main" val="521796395"/>
                    </a:ext>
                  </a:extLst>
                </a:gridCol>
                <a:gridCol w="298985">
                  <a:extLst>
                    <a:ext uri="{9D8B030D-6E8A-4147-A177-3AD203B41FA5}">
                      <a16:colId xmlns:a16="http://schemas.microsoft.com/office/drawing/2014/main" val="1754093218"/>
                    </a:ext>
                  </a:extLst>
                </a:gridCol>
                <a:gridCol w="771573">
                  <a:extLst>
                    <a:ext uri="{9D8B030D-6E8A-4147-A177-3AD203B41FA5}">
                      <a16:colId xmlns:a16="http://schemas.microsoft.com/office/drawing/2014/main" val="3855120155"/>
                    </a:ext>
                  </a:extLst>
                </a:gridCol>
                <a:gridCol w="771573">
                  <a:extLst>
                    <a:ext uri="{9D8B030D-6E8A-4147-A177-3AD203B41FA5}">
                      <a16:colId xmlns:a16="http://schemas.microsoft.com/office/drawing/2014/main" val="3846404739"/>
                    </a:ext>
                  </a:extLst>
                </a:gridCol>
                <a:gridCol w="298985">
                  <a:extLst>
                    <a:ext uri="{9D8B030D-6E8A-4147-A177-3AD203B41FA5}">
                      <a16:colId xmlns:a16="http://schemas.microsoft.com/office/drawing/2014/main" val="4146708921"/>
                    </a:ext>
                  </a:extLst>
                </a:gridCol>
                <a:gridCol w="771573">
                  <a:extLst>
                    <a:ext uri="{9D8B030D-6E8A-4147-A177-3AD203B41FA5}">
                      <a16:colId xmlns:a16="http://schemas.microsoft.com/office/drawing/2014/main" val="3674665577"/>
                    </a:ext>
                  </a:extLst>
                </a:gridCol>
                <a:gridCol w="771573">
                  <a:extLst>
                    <a:ext uri="{9D8B030D-6E8A-4147-A177-3AD203B41FA5}">
                      <a16:colId xmlns:a16="http://schemas.microsoft.com/office/drawing/2014/main" val="1389346061"/>
                    </a:ext>
                  </a:extLst>
                </a:gridCol>
                <a:gridCol w="337563">
                  <a:extLst>
                    <a:ext uri="{9D8B030D-6E8A-4147-A177-3AD203B41FA5}">
                      <a16:colId xmlns:a16="http://schemas.microsoft.com/office/drawing/2014/main" val="3282342427"/>
                    </a:ext>
                  </a:extLst>
                </a:gridCol>
                <a:gridCol w="771573">
                  <a:extLst>
                    <a:ext uri="{9D8B030D-6E8A-4147-A177-3AD203B41FA5}">
                      <a16:colId xmlns:a16="http://schemas.microsoft.com/office/drawing/2014/main" val="3548979165"/>
                    </a:ext>
                  </a:extLst>
                </a:gridCol>
                <a:gridCol w="771573">
                  <a:extLst>
                    <a:ext uri="{9D8B030D-6E8A-4147-A177-3AD203B41FA5}">
                      <a16:colId xmlns:a16="http://schemas.microsoft.com/office/drawing/2014/main" val="2862177947"/>
                    </a:ext>
                  </a:extLst>
                </a:gridCol>
                <a:gridCol w="295769">
                  <a:extLst>
                    <a:ext uri="{9D8B030D-6E8A-4147-A177-3AD203B41FA5}">
                      <a16:colId xmlns:a16="http://schemas.microsoft.com/office/drawing/2014/main" val="2155404090"/>
                    </a:ext>
                  </a:extLst>
                </a:gridCol>
                <a:gridCol w="771573">
                  <a:extLst>
                    <a:ext uri="{9D8B030D-6E8A-4147-A177-3AD203B41FA5}">
                      <a16:colId xmlns:a16="http://schemas.microsoft.com/office/drawing/2014/main" val="301494559"/>
                    </a:ext>
                  </a:extLst>
                </a:gridCol>
                <a:gridCol w="771573">
                  <a:extLst>
                    <a:ext uri="{9D8B030D-6E8A-4147-A177-3AD203B41FA5}">
                      <a16:colId xmlns:a16="http://schemas.microsoft.com/office/drawing/2014/main" val="3671337156"/>
                    </a:ext>
                  </a:extLst>
                </a:gridCol>
              </a:tblGrid>
              <a:tr h="360879">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63490421"/>
                  </a:ext>
                </a:extLst>
              </a:tr>
              <a:tr h="349601">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54673718"/>
                  </a:ext>
                </a:extLst>
              </a:tr>
              <a:tr h="349601">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94649807"/>
                  </a:ext>
                </a:extLst>
              </a:tr>
              <a:tr h="349601">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3517200"/>
                  </a:ext>
                </a:extLst>
              </a:tr>
              <a:tr h="349601">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13783985"/>
                  </a:ext>
                </a:extLst>
              </a:tr>
              <a:tr h="349601">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81086722"/>
                  </a:ext>
                </a:extLst>
              </a:tr>
              <a:tr h="349601">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736503237"/>
                  </a:ext>
                </a:extLst>
              </a:tr>
              <a:tr h="349601">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62.590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153.176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6209409"/>
                  </a:ext>
                </a:extLst>
              </a:tr>
              <a:tr h="34960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233.018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299.542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167.106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177.601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124.490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1.001.757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73359290"/>
                  </a:ext>
                </a:extLst>
              </a:tr>
            </a:tbl>
          </a:graphicData>
        </a:graphic>
      </p:graphicFrame>
    </p:spTree>
    <p:extLst>
      <p:ext uri="{BB962C8B-B14F-4D97-AF65-F5344CB8AC3E}">
        <p14:creationId xmlns:p14="http://schemas.microsoft.com/office/powerpoint/2010/main" val="12015381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 name="Tabla 9">
            <a:extLst>
              <a:ext uri="{FF2B5EF4-FFF2-40B4-BE49-F238E27FC236}">
                <a16:creationId xmlns:a16="http://schemas.microsoft.com/office/drawing/2014/main" id="{F52DB7DB-4330-CD74-9FD5-D5D0103A0AAF}"/>
              </a:ext>
            </a:extLst>
          </p:cNvPr>
          <p:cNvGraphicFramePr>
            <a:graphicFrameLocks noGrp="1"/>
          </p:cNvGraphicFramePr>
          <p:nvPr>
            <p:extLst>
              <p:ext uri="{D42A27DB-BD31-4B8C-83A1-F6EECF244321}">
                <p14:modId xmlns:p14="http://schemas.microsoft.com/office/powerpoint/2010/main" val="1489657752"/>
              </p:ext>
            </p:extLst>
          </p:nvPr>
        </p:nvGraphicFramePr>
        <p:xfrm>
          <a:off x="333374" y="2719764"/>
          <a:ext cx="11525252" cy="3447080"/>
        </p:xfrm>
        <a:graphic>
          <a:graphicData uri="http://schemas.openxmlformats.org/drawingml/2006/table">
            <a:tbl>
              <a:tblPr/>
              <a:tblGrid>
                <a:gridCol w="536434">
                  <a:extLst>
                    <a:ext uri="{9D8B030D-6E8A-4147-A177-3AD203B41FA5}">
                      <a16:colId xmlns:a16="http://schemas.microsoft.com/office/drawing/2014/main" val="618731930"/>
                    </a:ext>
                  </a:extLst>
                </a:gridCol>
                <a:gridCol w="718439">
                  <a:extLst>
                    <a:ext uri="{9D8B030D-6E8A-4147-A177-3AD203B41FA5}">
                      <a16:colId xmlns:a16="http://schemas.microsoft.com/office/drawing/2014/main" val="1141103803"/>
                    </a:ext>
                  </a:extLst>
                </a:gridCol>
                <a:gridCol w="538829">
                  <a:extLst>
                    <a:ext uri="{9D8B030D-6E8A-4147-A177-3AD203B41FA5}">
                      <a16:colId xmlns:a16="http://schemas.microsoft.com/office/drawing/2014/main" val="3058450826"/>
                    </a:ext>
                  </a:extLst>
                </a:gridCol>
                <a:gridCol w="136503">
                  <a:extLst>
                    <a:ext uri="{9D8B030D-6E8A-4147-A177-3AD203B41FA5}">
                      <a16:colId xmlns:a16="http://schemas.microsoft.com/office/drawing/2014/main" val="3861346793"/>
                    </a:ext>
                  </a:extLst>
                </a:gridCol>
                <a:gridCol w="538829">
                  <a:extLst>
                    <a:ext uri="{9D8B030D-6E8A-4147-A177-3AD203B41FA5}">
                      <a16:colId xmlns:a16="http://schemas.microsoft.com/office/drawing/2014/main" val="4119209550"/>
                    </a:ext>
                  </a:extLst>
                </a:gridCol>
                <a:gridCol w="718439">
                  <a:extLst>
                    <a:ext uri="{9D8B030D-6E8A-4147-A177-3AD203B41FA5}">
                      <a16:colId xmlns:a16="http://schemas.microsoft.com/office/drawing/2014/main" val="2164463285"/>
                    </a:ext>
                  </a:extLst>
                </a:gridCol>
                <a:gridCol w="538829">
                  <a:extLst>
                    <a:ext uri="{9D8B030D-6E8A-4147-A177-3AD203B41FA5}">
                      <a16:colId xmlns:a16="http://schemas.microsoft.com/office/drawing/2014/main" val="1647218363"/>
                    </a:ext>
                  </a:extLst>
                </a:gridCol>
                <a:gridCol w="136503">
                  <a:extLst>
                    <a:ext uri="{9D8B030D-6E8A-4147-A177-3AD203B41FA5}">
                      <a16:colId xmlns:a16="http://schemas.microsoft.com/office/drawing/2014/main" val="3464439251"/>
                    </a:ext>
                  </a:extLst>
                </a:gridCol>
                <a:gridCol w="538829">
                  <a:extLst>
                    <a:ext uri="{9D8B030D-6E8A-4147-A177-3AD203B41FA5}">
                      <a16:colId xmlns:a16="http://schemas.microsoft.com/office/drawing/2014/main" val="568552601"/>
                    </a:ext>
                  </a:extLst>
                </a:gridCol>
                <a:gridCol w="718439">
                  <a:extLst>
                    <a:ext uri="{9D8B030D-6E8A-4147-A177-3AD203B41FA5}">
                      <a16:colId xmlns:a16="http://schemas.microsoft.com/office/drawing/2014/main" val="1390106720"/>
                    </a:ext>
                  </a:extLst>
                </a:gridCol>
                <a:gridCol w="538829">
                  <a:extLst>
                    <a:ext uri="{9D8B030D-6E8A-4147-A177-3AD203B41FA5}">
                      <a16:colId xmlns:a16="http://schemas.microsoft.com/office/drawing/2014/main" val="2773142022"/>
                    </a:ext>
                  </a:extLst>
                </a:gridCol>
                <a:gridCol w="136503">
                  <a:extLst>
                    <a:ext uri="{9D8B030D-6E8A-4147-A177-3AD203B41FA5}">
                      <a16:colId xmlns:a16="http://schemas.microsoft.com/office/drawing/2014/main" val="3034202871"/>
                    </a:ext>
                  </a:extLst>
                </a:gridCol>
                <a:gridCol w="538829">
                  <a:extLst>
                    <a:ext uri="{9D8B030D-6E8A-4147-A177-3AD203B41FA5}">
                      <a16:colId xmlns:a16="http://schemas.microsoft.com/office/drawing/2014/main" val="3136116828"/>
                    </a:ext>
                  </a:extLst>
                </a:gridCol>
                <a:gridCol w="718439">
                  <a:extLst>
                    <a:ext uri="{9D8B030D-6E8A-4147-A177-3AD203B41FA5}">
                      <a16:colId xmlns:a16="http://schemas.microsoft.com/office/drawing/2014/main" val="3178122928"/>
                    </a:ext>
                  </a:extLst>
                </a:gridCol>
                <a:gridCol w="538829">
                  <a:extLst>
                    <a:ext uri="{9D8B030D-6E8A-4147-A177-3AD203B41FA5}">
                      <a16:colId xmlns:a16="http://schemas.microsoft.com/office/drawing/2014/main" val="3960485138"/>
                    </a:ext>
                  </a:extLst>
                </a:gridCol>
                <a:gridCol w="136503">
                  <a:extLst>
                    <a:ext uri="{9D8B030D-6E8A-4147-A177-3AD203B41FA5}">
                      <a16:colId xmlns:a16="http://schemas.microsoft.com/office/drawing/2014/main" val="3023361197"/>
                    </a:ext>
                  </a:extLst>
                </a:gridCol>
                <a:gridCol w="538829">
                  <a:extLst>
                    <a:ext uri="{9D8B030D-6E8A-4147-A177-3AD203B41FA5}">
                      <a16:colId xmlns:a16="http://schemas.microsoft.com/office/drawing/2014/main" val="3957485881"/>
                    </a:ext>
                  </a:extLst>
                </a:gridCol>
                <a:gridCol w="718439">
                  <a:extLst>
                    <a:ext uri="{9D8B030D-6E8A-4147-A177-3AD203B41FA5}">
                      <a16:colId xmlns:a16="http://schemas.microsoft.com/office/drawing/2014/main" val="3641588652"/>
                    </a:ext>
                  </a:extLst>
                </a:gridCol>
                <a:gridCol w="538829">
                  <a:extLst>
                    <a:ext uri="{9D8B030D-6E8A-4147-A177-3AD203B41FA5}">
                      <a16:colId xmlns:a16="http://schemas.microsoft.com/office/drawing/2014/main" val="289252257"/>
                    </a:ext>
                  </a:extLst>
                </a:gridCol>
                <a:gridCol w="136503">
                  <a:extLst>
                    <a:ext uri="{9D8B030D-6E8A-4147-A177-3AD203B41FA5}">
                      <a16:colId xmlns:a16="http://schemas.microsoft.com/office/drawing/2014/main" val="2225181155"/>
                    </a:ext>
                  </a:extLst>
                </a:gridCol>
                <a:gridCol w="555593">
                  <a:extLst>
                    <a:ext uri="{9D8B030D-6E8A-4147-A177-3AD203B41FA5}">
                      <a16:colId xmlns:a16="http://schemas.microsoft.com/office/drawing/2014/main" val="2603482258"/>
                    </a:ext>
                  </a:extLst>
                </a:gridCol>
                <a:gridCol w="811561">
                  <a:extLst>
                    <a:ext uri="{9D8B030D-6E8A-4147-A177-3AD203B41FA5}">
                      <a16:colId xmlns:a16="http://schemas.microsoft.com/office/drawing/2014/main" val="633785760"/>
                    </a:ext>
                  </a:extLst>
                </a:gridCol>
                <a:gridCol w="497493">
                  <a:extLst>
                    <a:ext uri="{9D8B030D-6E8A-4147-A177-3AD203B41FA5}">
                      <a16:colId xmlns:a16="http://schemas.microsoft.com/office/drawing/2014/main" val="3442970665"/>
                    </a:ext>
                  </a:extLst>
                </a:gridCol>
              </a:tblGrid>
              <a:tr h="246220">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8191630"/>
                  </a:ext>
                </a:extLst>
              </a:tr>
              <a:tr h="246220">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83368643"/>
                  </a:ext>
                </a:extLst>
              </a:tr>
              <a:tr h="246220">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1022087867"/>
                  </a:ext>
                </a:extLst>
              </a:tr>
              <a:tr h="246220">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13060536"/>
                  </a:ext>
                </a:extLst>
              </a:tr>
              <a:tr h="246220">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28531296"/>
                  </a:ext>
                </a:extLst>
              </a:tr>
              <a:tr h="246220">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376178"/>
                  </a:ext>
                </a:extLst>
              </a:tr>
              <a:tr h="246220">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3827867369"/>
                  </a:ext>
                </a:extLst>
              </a:tr>
              <a:tr h="246220">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143780"/>
                  </a:ext>
                </a:extLst>
              </a:tr>
              <a:tr h="246220">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2477729697"/>
                  </a:ext>
                </a:extLst>
              </a:tr>
              <a:tr h="246220">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83186325"/>
                  </a:ext>
                </a:extLst>
              </a:tr>
              <a:tr h="246220">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099522205"/>
                  </a:ext>
                </a:extLst>
              </a:tr>
              <a:tr h="246220">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592880"/>
                  </a:ext>
                </a:extLst>
              </a:tr>
              <a:tr h="246220">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252.449.450,3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07670357"/>
                  </a:ext>
                </a:extLst>
              </a:tr>
              <a:tr h="246220">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707.859.101,1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749.911.918,6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438.154.495,7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424.283.715,3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460.856.275,3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2.781.065.505,9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2.147.631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91168589"/>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Diciembre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1758827" y="1909761"/>
          <a:ext cx="8375074" cy="376713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Diciembre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dic</a:t>
            </a:r>
            <a:r>
              <a:rPr lang="es-ES" sz="1400" dirty="0">
                <a:solidFill>
                  <a:schemeClr val="accent1">
                    <a:lumMod val="50000"/>
                  </a:schemeClr>
                </a:solidFill>
              </a:rPr>
              <a:t>iembre</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diciembre 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noviembre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diciembre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DBE7E3DF-C930-C633-34EC-BE5E9497C832}"/>
              </a:ext>
            </a:extLst>
          </p:cNvPr>
          <p:cNvGraphicFramePr>
            <a:graphicFrameLocks noGrp="1"/>
          </p:cNvGraphicFramePr>
          <p:nvPr/>
        </p:nvGraphicFramePr>
        <p:xfrm>
          <a:off x="1285875" y="1964211"/>
          <a:ext cx="9601199" cy="2306955"/>
        </p:xfrm>
        <a:graphic>
          <a:graphicData uri="http://schemas.openxmlformats.org/drawingml/2006/table">
            <a:tbl>
              <a:tblPr/>
              <a:tblGrid>
                <a:gridCol w="1762386">
                  <a:extLst>
                    <a:ext uri="{9D8B030D-6E8A-4147-A177-3AD203B41FA5}">
                      <a16:colId xmlns:a16="http://schemas.microsoft.com/office/drawing/2014/main" val="1027592310"/>
                    </a:ext>
                  </a:extLst>
                </a:gridCol>
                <a:gridCol w="1207678">
                  <a:extLst>
                    <a:ext uri="{9D8B030D-6E8A-4147-A177-3AD203B41FA5}">
                      <a16:colId xmlns:a16="http://schemas.microsoft.com/office/drawing/2014/main" val="155924789"/>
                    </a:ext>
                  </a:extLst>
                </a:gridCol>
                <a:gridCol w="1435901">
                  <a:extLst>
                    <a:ext uri="{9D8B030D-6E8A-4147-A177-3AD203B41FA5}">
                      <a16:colId xmlns:a16="http://schemas.microsoft.com/office/drawing/2014/main" val="1879308233"/>
                    </a:ext>
                  </a:extLst>
                </a:gridCol>
                <a:gridCol w="1207678">
                  <a:extLst>
                    <a:ext uri="{9D8B030D-6E8A-4147-A177-3AD203B41FA5}">
                      <a16:colId xmlns:a16="http://schemas.microsoft.com/office/drawing/2014/main" val="3124313749"/>
                    </a:ext>
                  </a:extLst>
                </a:gridCol>
                <a:gridCol w="1207678">
                  <a:extLst>
                    <a:ext uri="{9D8B030D-6E8A-4147-A177-3AD203B41FA5}">
                      <a16:colId xmlns:a16="http://schemas.microsoft.com/office/drawing/2014/main" val="645445859"/>
                    </a:ext>
                  </a:extLst>
                </a:gridCol>
                <a:gridCol w="1572200">
                  <a:extLst>
                    <a:ext uri="{9D8B030D-6E8A-4147-A177-3AD203B41FA5}">
                      <a16:colId xmlns:a16="http://schemas.microsoft.com/office/drawing/2014/main" val="2481585235"/>
                    </a:ext>
                  </a:extLst>
                </a:gridCol>
                <a:gridCol w="1207678">
                  <a:extLst>
                    <a:ext uri="{9D8B030D-6E8A-4147-A177-3AD203B41FA5}">
                      <a16:colId xmlns:a16="http://schemas.microsoft.com/office/drawing/2014/main" val="2060618137"/>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9424443"/>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diciembre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47562769"/>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141.155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5.087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273.219</a:t>
                      </a:r>
                    </a:p>
                  </a:txBody>
                  <a:tcPr marL="0" marR="0" marT="0" marB="0" anchor="ctr">
                    <a:lnL>
                      <a:noFill/>
                    </a:lnL>
                    <a:lnR>
                      <a:noFill/>
                    </a:lnR>
                    <a:lnT>
                      <a:noFill/>
                    </a:lnT>
                    <a:lnB>
                      <a:noFill/>
                    </a:lnB>
                    <a:noFill/>
                  </a:tcPr>
                </a:tc>
                <a:extLst>
                  <a:ext uri="{0D108BD9-81ED-4DB2-BD59-A6C34878D82A}">
                    <a16:rowId xmlns:a16="http://schemas.microsoft.com/office/drawing/2014/main" val="3015356239"/>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141.155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4.782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352.242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60457340"/>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141.155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3.962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205.805</a:t>
                      </a:r>
                    </a:p>
                  </a:txBody>
                  <a:tcPr marL="0" marR="0" marT="0" marB="0" anchor="ctr">
                    <a:lnL>
                      <a:noFill/>
                    </a:lnL>
                    <a:lnR>
                      <a:noFill/>
                    </a:lnR>
                    <a:lnT>
                      <a:noFill/>
                    </a:lnT>
                    <a:lnB>
                      <a:noFill/>
                    </a:lnB>
                    <a:noFill/>
                  </a:tcPr>
                </a:tc>
                <a:extLst>
                  <a:ext uri="{0D108BD9-81ED-4DB2-BD59-A6C34878D82A}">
                    <a16:rowId xmlns:a16="http://schemas.microsoft.com/office/drawing/2014/main" val="3680801181"/>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141.155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148.827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62213277"/>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141.155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170.978</a:t>
                      </a:r>
                    </a:p>
                  </a:txBody>
                  <a:tcPr marL="0" marR="0" marT="0" marB="0" anchor="ctr">
                    <a:lnL>
                      <a:noFill/>
                    </a:lnL>
                    <a:lnR>
                      <a:noFill/>
                    </a:lnR>
                    <a:lnT>
                      <a:noFill/>
                    </a:lnT>
                    <a:lnB>
                      <a:noFill/>
                    </a:lnB>
                    <a:noFill/>
                  </a:tcPr>
                </a:tc>
                <a:extLst>
                  <a:ext uri="{0D108BD9-81ED-4DB2-BD59-A6C34878D82A}">
                    <a16:rowId xmlns:a16="http://schemas.microsoft.com/office/drawing/2014/main" val="3305024954"/>
                  </a:ext>
                </a:extLst>
              </a:tr>
              <a:tr h="209550">
                <a:tc>
                  <a:txBody>
                    <a:bodyPr/>
                    <a:lstStyle/>
                    <a:p>
                      <a:pPr algn="l" rtl="0" fontAlgn="ctr"/>
                      <a:r>
                        <a:rPr lang="es-CO" sz="12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141.155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19.283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13.245.415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1.151.070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56535314"/>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Diciembre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Diciembre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70"/>
          <a:ext cx="5495650" cy="5437346"/>
        </p:xfrm>
        <a:graphic>
          <a:graphicData uri="http://schemas.openxmlformats.org/drawingml/2006/table">
            <a:tbl>
              <a:tblPr/>
              <a:tblGrid>
                <a:gridCol w="1267233">
                  <a:extLst>
                    <a:ext uri="{9D8B030D-6E8A-4147-A177-3AD203B41FA5}">
                      <a16:colId xmlns:a16="http://schemas.microsoft.com/office/drawing/2014/main" val="3440897509"/>
                    </a:ext>
                  </a:extLst>
                </a:gridCol>
                <a:gridCol w="775856">
                  <a:extLst>
                    <a:ext uri="{9D8B030D-6E8A-4147-A177-3AD203B41FA5}">
                      <a16:colId xmlns:a16="http://schemas.microsoft.com/office/drawing/2014/main" val="1755095551"/>
                    </a:ext>
                  </a:extLst>
                </a:gridCol>
                <a:gridCol w="943959">
                  <a:extLst>
                    <a:ext uri="{9D8B030D-6E8A-4147-A177-3AD203B41FA5}">
                      <a16:colId xmlns:a16="http://schemas.microsoft.com/office/drawing/2014/main" val="3928712554"/>
                    </a:ext>
                  </a:extLst>
                </a:gridCol>
                <a:gridCol w="1254301">
                  <a:extLst>
                    <a:ext uri="{9D8B030D-6E8A-4147-A177-3AD203B41FA5}">
                      <a16:colId xmlns:a16="http://schemas.microsoft.com/office/drawing/2014/main" val="1020212638"/>
                    </a:ext>
                  </a:extLst>
                </a:gridCol>
                <a:gridCol w="1254301">
                  <a:extLst>
                    <a:ext uri="{9D8B030D-6E8A-4147-A177-3AD203B41FA5}">
                      <a16:colId xmlns:a16="http://schemas.microsoft.com/office/drawing/2014/main" val="1933697919"/>
                    </a:ext>
                  </a:extLst>
                </a:gridCol>
              </a:tblGrid>
              <a:tr h="12624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524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177566">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26241">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Diciembre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25AB92F8-D19B-41BC-259E-E1EE272373FA}"/>
              </a:ext>
            </a:extLst>
          </p:cNvPr>
          <p:cNvGraphicFramePr>
            <a:graphicFrameLocks noGrp="1"/>
          </p:cNvGraphicFramePr>
          <p:nvPr/>
        </p:nvGraphicFramePr>
        <p:xfrm>
          <a:off x="2453483" y="1245324"/>
          <a:ext cx="6395876" cy="4393464"/>
        </p:xfrm>
        <a:graphic>
          <a:graphicData uri="http://schemas.openxmlformats.org/drawingml/2006/table">
            <a:tbl>
              <a:tblPr/>
              <a:tblGrid>
                <a:gridCol w="1474815">
                  <a:extLst>
                    <a:ext uri="{9D8B030D-6E8A-4147-A177-3AD203B41FA5}">
                      <a16:colId xmlns:a16="http://schemas.microsoft.com/office/drawing/2014/main" val="917053599"/>
                    </a:ext>
                  </a:extLst>
                </a:gridCol>
                <a:gridCol w="902948">
                  <a:extLst>
                    <a:ext uri="{9D8B030D-6E8A-4147-A177-3AD203B41FA5}">
                      <a16:colId xmlns:a16="http://schemas.microsoft.com/office/drawing/2014/main" val="817488151"/>
                    </a:ext>
                  </a:extLst>
                </a:gridCol>
                <a:gridCol w="1098585">
                  <a:extLst>
                    <a:ext uri="{9D8B030D-6E8A-4147-A177-3AD203B41FA5}">
                      <a16:colId xmlns:a16="http://schemas.microsoft.com/office/drawing/2014/main" val="2180929495"/>
                    </a:ext>
                  </a:extLst>
                </a:gridCol>
                <a:gridCol w="1459764">
                  <a:extLst>
                    <a:ext uri="{9D8B030D-6E8A-4147-A177-3AD203B41FA5}">
                      <a16:colId xmlns:a16="http://schemas.microsoft.com/office/drawing/2014/main" val="3173899349"/>
                    </a:ext>
                  </a:extLst>
                </a:gridCol>
                <a:gridCol w="1459764">
                  <a:extLst>
                    <a:ext uri="{9D8B030D-6E8A-4147-A177-3AD203B41FA5}">
                      <a16:colId xmlns:a16="http://schemas.microsoft.com/office/drawing/2014/main" val="3972024861"/>
                    </a:ext>
                  </a:extLst>
                </a:gridCol>
              </a:tblGrid>
              <a:tr h="18306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56873799"/>
                  </a:ext>
                </a:extLst>
              </a:tr>
              <a:tr h="183061">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12049900"/>
                  </a:ext>
                </a:extLst>
              </a:tr>
              <a:tr h="18306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99777217"/>
                  </a:ext>
                </a:extLst>
              </a:tr>
              <a:tr h="18306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89430102"/>
                  </a:ext>
                </a:extLst>
              </a:tr>
              <a:tr h="183061">
                <a:tc rowSpan="19">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39352317"/>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38218539"/>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6819255"/>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68527556"/>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86077872"/>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97181442"/>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75313153"/>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96959766"/>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75880094"/>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7539083"/>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734939"/>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80067"/>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63572505"/>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1258774"/>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95288248"/>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1339699"/>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$ 5.868.677.327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63677540"/>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$ 5.393.445.287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50993031"/>
                  </a:ext>
                </a:extLst>
              </a:tr>
              <a:tr h="18306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$ 5.086.970.663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91526196"/>
                  </a:ext>
                </a:extLst>
              </a:tr>
              <a:tr h="18306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$ 273.218.523.070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3962977"/>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Diciembre 2024</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Diciembre 2024</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Diciembre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9D776CA-91E4-A746-BB92-CBD00B8F824A}"/>
              </a:ext>
            </a:extLst>
          </p:cNvPr>
          <p:cNvGraphicFramePr>
            <a:graphicFrameLocks noGrp="1"/>
          </p:cNvGraphicFramePr>
          <p:nvPr/>
        </p:nvGraphicFramePr>
        <p:xfrm>
          <a:off x="2727938" y="1558850"/>
          <a:ext cx="6037992" cy="4163384"/>
        </p:xfrm>
        <a:graphic>
          <a:graphicData uri="http://schemas.openxmlformats.org/drawingml/2006/table">
            <a:tbl>
              <a:tblPr/>
              <a:tblGrid>
                <a:gridCol w="1771910">
                  <a:extLst>
                    <a:ext uri="{9D8B030D-6E8A-4147-A177-3AD203B41FA5}">
                      <a16:colId xmlns:a16="http://schemas.microsoft.com/office/drawing/2014/main" val="4068709439"/>
                    </a:ext>
                  </a:extLst>
                </a:gridCol>
                <a:gridCol w="1066521">
                  <a:extLst>
                    <a:ext uri="{9D8B030D-6E8A-4147-A177-3AD203B41FA5}">
                      <a16:colId xmlns:a16="http://schemas.microsoft.com/office/drawing/2014/main" val="1102415647"/>
                    </a:ext>
                  </a:extLst>
                </a:gridCol>
                <a:gridCol w="958519">
                  <a:extLst>
                    <a:ext uri="{9D8B030D-6E8A-4147-A177-3AD203B41FA5}">
                      <a16:colId xmlns:a16="http://schemas.microsoft.com/office/drawing/2014/main" val="962603605"/>
                    </a:ext>
                  </a:extLst>
                </a:gridCol>
                <a:gridCol w="1120521">
                  <a:extLst>
                    <a:ext uri="{9D8B030D-6E8A-4147-A177-3AD203B41FA5}">
                      <a16:colId xmlns:a16="http://schemas.microsoft.com/office/drawing/2014/main" val="458802587"/>
                    </a:ext>
                  </a:extLst>
                </a:gridCol>
                <a:gridCol w="1120521">
                  <a:extLst>
                    <a:ext uri="{9D8B030D-6E8A-4147-A177-3AD203B41FA5}">
                      <a16:colId xmlns:a16="http://schemas.microsoft.com/office/drawing/2014/main" val="1741792611"/>
                    </a:ext>
                  </a:extLst>
                </a:gridCol>
              </a:tblGrid>
              <a:tr h="12902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8423163"/>
                  </a:ext>
                </a:extLst>
              </a:tr>
              <a:tr h="214265">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25685884"/>
                  </a:ext>
                </a:extLst>
              </a:tr>
              <a:tr h="123093">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70730852"/>
                  </a:ext>
                </a:extLst>
              </a:tr>
              <a:tr h="270156">
                <a:tc>
                  <a:txBody>
                    <a:bodyPr/>
                    <a:lstStyle/>
                    <a:p>
                      <a:pPr algn="ctr" rtl="0" fontAlgn="ctr"/>
                      <a:r>
                        <a:rPr lang="es-CO" sz="8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81314"/>
                  </a:ext>
                </a:extLst>
              </a:tr>
              <a:tr h="162093">
                <a:tc rowSpan="1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5400065"/>
                  </a:ext>
                </a:extLst>
              </a:tr>
              <a:tr h="16209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97798588"/>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47316794"/>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4703701"/>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89878063"/>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41707660"/>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88573334"/>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29899609"/>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59265147"/>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18170799"/>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01633038"/>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79709576"/>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28003490"/>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4602523"/>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11475865"/>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80968096"/>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0156017"/>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4007421"/>
                  </a:ext>
                </a:extLst>
              </a:tr>
              <a:tr h="1620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$ 4.782.028.189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15979225"/>
                  </a:ext>
                </a:extLst>
              </a:tr>
              <a:tr h="25975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$ 352.241.680.373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5348006"/>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Diciembre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Diciembre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9429468-E9A0-1DF3-80EB-613BF4281005}"/>
              </a:ext>
            </a:extLst>
          </p:cNvPr>
          <p:cNvGraphicFramePr>
            <a:graphicFrameLocks noGrp="1"/>
          </p:cNvGraphicFramePr>
          <p:nvPr>
            <p:extLst>
              <p:ext uri="{D42A27DB-BD31-4B8C-83A1-F6EECF244321}">
                <p14:modId xmlns:p14="http://schemas.microsoft.com/office/powerpoint/2010/main" val="706925278"/>
              </p:ext>
            </p:extLst>
          </p:nvPr>
        </p:nvGraphicFramePr>
        <p:xfrm>
          <a:off x="346970" y="2435300"/>
          <a:ext cx="11498059" cy="3791184"/>
        </p:xfrm>
        <a:graphic>
          <a:graphicData uri="http://schemas.openxmlformats.org/drawingml/2006/table">
            <a:tbl>
              <a:tblPr/>
              <a:tblGrid>
                <a:gridCol w="539046">
                  <a:extLst>
                    <a:ext uri="{9D8B030D-6E8A-4147-A177-3AD203B41FA5}">
                      <a16:colId xmlns:a16="http://schemas.microsoft.com/office/drawing/2014/main" val="2874025195"/>
                    </a:ext>
                  </a:extLst>
                </a:gridCol>
                <a:gridCol w="721938">
                  <a:extLst>
                    <a:ext uri="{9D8B030D-6E8A-4147-A177-3AD203B41FA5}">
                      <a16:colId xmlns:a16="http://schemas.microsoft.com/office/drawing/2014/main" val="460467991"/>
                    </a:ext>
                  </a:extLst>
                </a:gridCol>
                <a:gridCol w="541453">
                  <a:extLst>
                    <a:ext uri="{9D8B030D-6E8A-4147-A177-3AD203B41FA5}">
                      <a16:colId xmlns:a16="http://schemas.microsoft.com/office/drawing/2014/main" val="1617572511"/>
                    </a:ext>
                  </a:extLst>
                </a:gridCol>
                <a:gridCol w="137168">
                  <a:extLst>
                    <a:ext uri="{9D8B030D-6E8A-4147-A177-3AD203B41FA5}">
                      <a16:colId xmlns:a16="http://schemas.microsoft.com/office/drawing/2014/main" val="1547517896"/>
                    </a:ext>
                  </a:extLst>
                </a:gridCol>
                <a:gridCol w="541453">
                  <a:extLst>
                    <a:ext uri="{9D8B030D-6E8A-4147-A177-3AD203B41FA5}">
                      <a16:colId xmlns:a16="http://schemas.microsoft.com/office/drawing/2014/main" val="251618061"/>
                    </a:ext>
                  </a:extLst>
                </a:gridCol>
                <a:gridCol w="721938">
                  <a:extLst>
                    <a:ext uri="{9D8B030D-6E8A-4147-A177-3AD203B41FA5}">
                      <a16:colId xmlns:a16="http://schemas.microsoft.com/office/drawing/2014/main" val="1045801913"/>
                    </a:ext>
                  </a:extLst>
                </a:gridCol>
                <a:gridCol w="541453">
                  <a:extLst>
                    <a:ext uri="{9D8B030D-6E8A-4147-A177-3AD203B41FA5}">
                      <a16:colId xmlns:a16="http://schemas.microsoft.com/office/drawing/2014/main" val="1148314192"/>
                    </a:ext>
                  </a:extLst>
                </a:gridCol>
                <a:gridCol w="137168">
                  <a:extLst>
                    <a:ext uri="{9D8B030D-6E8A-4147-A177-3AD203B41FA5}">
                      <a16:colId xmlns:a16="http://schemas.microsoft.com/office/drawing/2014/main" val="1524351549"/>
                    </a:ext>
                  </a:extLst>
                </a:gridCol>
                <a:gridCol w="541453">
                  <a:extLst>
                    <a:ext uri="{9D8B030D-6E8A-4147-A177-3AD203B41FA5}">
                      <a16:colId xmlns:a16="http://schemas.microsoft.com/office/drawing/2014/main" val="1597979804"/>
                    </a:ext>
                  </a:extLst>
                </a:gridCol>
                <a:gridCol w="721938">
                  <a:extLst>
                    <a:ext uri="{9D8B030D-6E8A-4147-A177-3AD203B41FA5}">
                      <a16:colId xmlns:a16="http://schemas.microsoft.com/office/drawing/2014/main" val="1838255775"/>
                    </a:ext>
                  </a:extLst>
                </a:gridCol>
                <a:gridCol w="541453">
                  <a:extLst>
                    <a:ext uri="{9D8B030D-6E8A-4147-A177-3AD203B41FA5}">
                      <a16:colId xmlns:a16="http://schemas.microsoft.com/office/drawing/2014/main" val="4037372952"/>
                    </a:ext>
                  </a:extLst>
                </a:gridCol>
                <a:gridCol w="137168">
                  <a:extLst>
                    <a:ext uri="{9D8B030D-6E8A-4147-A177-3AD203B41FA5}">
                      <a16:colId xmlns:a16="http://schemas.microsoft.com/office/drawing/2014/main" val="4145868882"/>
                    </a:ext>
                  </a:extLst>
                </a:gridCol>
                <a:gridCol w="541453">
                  <a:extLst>
                    <a:ext uri="{9D8B030D-6E8A-4147-A177-3AD203B41FA5}">
                      <a16:colId xmlns:a16="http://schemas.microsoft.com/office/drawing/2014/main" val="2500427988"/>
                    </a:ext>
                  </a:extLst>
                </a:gridCol>
                <a:gridCol w="721938">
                  <a:extLst>
                    <a:ext uri="{9D8B030D-6E8A-4147-A177-3AD203B41FA5}">
                      <a16:colId xmlns:a16="http://schemas.microsoft.com/office/drawing/2014/main" val="1782388335"/>
                    </a:ext>
                  </a:extLst>
                </a:gridCol>
                <a:gridCol w="541453">
                  <a:extLst>
                    <a:ext uri="{9D8B030D-6E8A-4147-A177-3AD203B41FA5}">
                      <a16:colId xmlns:a16="http://schemas.microsoft.com/office/drawing/2014/main" val="2020764341"/>
                    </a:ext>
                  </a:extLst>
                </a:gridCol>
                <a:gridCol w="137168">
                  <a:extLst>
                    <a:ext uri="{9D8B030D-6E8A-4147-A177-3AD203B41FA5}">
                      <a16:colId xmlns:a16="http://schemas.microsoft.com/office/drawing/2014/main" val="222138686"/>
                    </a:ext>
                  </a:extLst>
                </a:gridCol>
                <a:gridCol w="541453">
                  <a:extLst>
                    <a:ext uri="{9D8B030D-6E8A-4147-A177-3AD203B41FA5}">
                      <a16:colId xmlns:a16="http://schemas.microsoft.com/office/drawing/2014/main" val="3295384745"/>
                    </a:ext>
                  </a:extLst>
                </a:gridCol>
                <a:gridCol w="721938">
                  <a:extLst>
                    <a:ext uri="{9D8B030D-6E8A-4147-A177-3AD203B41FA5}">
                      <a16:colId xmlns:a16="http://schemas.microsoft.com/office/drawing/2014/main" val="3533104381"/>
                    </a:ext>
                  </a:extLst>
                </a:gridCol>
                <a:gridCol w="541453">
                  <a:extLst>
                    <a:ext uri="{9D8B030D-6E8A-4147-A177-3AD203B41FA5}">
                      <a16:colId xmlns:a16="http://schemas.microsoft.com/office/drawing/2014/main" val="1869258199"/>
                    </a:ext>
                  </a:extLst>
                </a:gridCol>
                <a:gridCol w="137168">
                  <a:extLst>
                    <a:ext uri="{9D8B030D-6E8A-4147-A177-3AD203B41FA5}">
                      <a16:colId xmlns:a16="http://schemas.microsoft.com/office/drawing/2014/main" val="2952376751"/>
                    </a:ext>
                  </a:extLst>
                </a:gridCol>
                <a:gridCol w="558298">
                  <a:extLst>
                    <a:ext uri="{9D8B030D-6E8A-4147-A177-3AD203B41FA5}">
                      <a16:colId xmlns:a16="http://schemas.microsoft.com/office/drawing/2014/main" val="3399769940"/>
                    </a:ext>
                  </a:extLst>
                </a:gridCol>
                <a:gridCol w="721938">
                  <a:extLst>
                    <a:ext uri="{9D8B030D-6E8A-4147-A177-3AD203B41FA5}">
                      <a16:colId xmlns:a16="http://schemas.microsoft.com/office/drawing/2014/main" val="2217439194"/>
                    </a:ext>
                  </a:extLst>
                </a:gridCol>
                <a:gridCol w="510170">
                  <a:extLst>
                    <a:ext uri="{9D8B030D-6E8A-4147-A177-3AD203B41FA5}">
                      <a16:colId xmlns:a16="http://schemas.microsoft.com/office/drawing/2014/main" val="98530781"/>
                    </a:ext>
                  </a:extLst>
                </a:gridCol>
              </a:tblGrid>
              <a:tr h="308912">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79967964"/>
                  </a:ext>
                </a:extLst>
              </a:tr>
              <a:tr h="294870">
                <a:tc>
                  <a:txBody>
                    <a:bodyPr/>
                    <a:lstStyle/>
                    <a:p>
                      <a:pPr algn="ctr" rtl="0" fontAlgn="ctr"/>
                      <a:r>
                        <a:rPr lang="es-CO" sz="9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10.171.542,0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11.489.925,3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7.648.399,7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5.587.994,9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7.711.384,9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42.609.246,7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785140"/>
                  </a:ext>
                </a:extLst>
              </a:tr>
              <a:tr h="294870">
                <a:tc>
                  <a:txBody>
                    <a:bodyPr/>
                    <a:lstStyle/>
                    <a:p>
                      <a:pPr algn="ctr" rtl="0" fontAlgn="ctr"/>
                      <a:r>
                        <a:rPr lang="es-CO" sz="9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10.236.851,8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10.185.089,2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7.968.300,0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5.588.703,0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8.136.855,4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42.115.799,4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2116441871"/>
                  </a:ext>
                </a:extLst>
              </a:tr>
              <a:tr h="294870">
                <a:tc>
                  <a:txBody>
                    <a:bodyPr/>
                    <a:lstStyle/>
                    <a:p>
                      <a:pPr algn="ctr" rtl="0" fontAlgn="ctr"/>
                      <a:r>
                        <a:rPr lang="es-CO" sz="9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10.234.629,3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10.272.085,5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6.979.505,3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5.587.144,6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7.713.599,3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40.786.963,9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8305807"/>
                  </a:ext>
                </a:extLst>
              </a:tr>
              <a:tr h="294870">
                <a:tc>
                  <a:txBody>
                    <a:bodyPr/>
                    <a:lstStyle/>
                    <a:p>
                      <a:pPr algn="ctr" rtl="0" fontAlgn="ctr"/>
                      <a:r>
                        <a:rPr lang="es-CO" sz="9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10.258.660,8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10.898.071,8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8.432.120,1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5.585.020,9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7.997.707,1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43.171.580,8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3104001760"/>
                  </a:ext>
                </a:extLst>
              </a:tr>
              <a:tr h="280828">
                <a:tc>
                  <a:txBody>
                    <a:bodyPr/>
                    <a:lstStyle/>
                    <a:p>
                      <a:pPr algn="ctr" rtl="0" fontAlgn="ctr"/>
                      <a:r>
                        <a:rPr lang="es-CO" sz="9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9.480.408,1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10.214.533,0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7.050.555,0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5.069.800,8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6.337.132,3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38.152.429,3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72803690"/>
                  </a:ext>
                </a:extLst>
              </a:tr>
              <a:tr h="280828">
                <a:tc>
                  <a:txBody>
                    <a:bodyPr/>
                    <a:lstStyle/>
                    <a:p>
                      <a:pPr algn="ctr" rtl="0" fontAlgn="ctr"/>
                      <a:r>
                        <a:rPr lang="es-CO" sz="9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8.970.658,4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10.260.336,1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7.019.455,5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4.944.872,8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7.512.376,3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38.707.699,2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215483855"/>
                  </a:ext>
                </a:extLst>
              </a:tr>
              <a:tr h="280828">
                <a:tc>
                  <a:txBody>
                    <a:bodyPr/>
                    <a:lstStyle/>
                    <a:p>
                      <a:pPr algn="ctr" rtl="0" fontAlgn="ctr"/>
                      <a:r>
                        <a:rPr lang="es-CO" sz="9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10.791.691,2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10.407.864,7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7.401.584,3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5.581.783,2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8.042.893,6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42.225.816,9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44.458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3820130"/>
                  </a:ext>
                </a:extLst>
              </a:tr>
              <a:tr h="280828">
                <a:tc>
                  <a:txBody>
                    <a:bodyPr/>
                    <a:lstStyle/>
                    <a:p>
                      <a:pPr algn="ctr" rtl="0" fontAlgn="ctr"/>
                      <a:r>
                        <a:rPr lang="es-CO" sz="9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10.505.362,0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10.473.299,6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33.949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8.620.533,0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4.802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8.472.490,0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10.123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43.649.031,9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52.117</a:t>
                      </a:r>
                    </a:p>
                  </a:txBody>
                  <a:tcPr marL="0" marR="0" marT="0" marB="0" anchor="ctr">
                    <a:lnL>
                      <a:noFill/>
                    </a:lnL>
                    <a:lnR>
                      <a:noFill/>
                    </a:lnR>
                    <a:lnT>
                      <a:noFill/>
                    </a:lnT>
                    <a:lnB>
                      <a:noFill/>
                    </a:lnB>
                    <a:noFill/>
                  </a:tcPr>
                </a:tc>
                <a:extLst>
                  <a:ext uri="{0D108BD9-81ED-4DB2-BD59-A6C34878D82A}">
                    <a16:rowId xmlns:a16="http://schemas.microsoft.com/office/drawing/2014/main" val="3957204577"/>
                  </a:ext>
                </a:extLst>
              </a:tr>
              <a:tr h="280828">
                <a:tc>
                  <a:txBody>
                    <a:bodyPr/>
                    <a:lstStyle/>
                    <a:p>
                      <a:pPr algn="ctr" rtl="0" fontAlgn="ctr"/>
                      <a:r>
                        <a:rPr lang="es-CO" sz="9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10.438.085,8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10.583.717,0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31.568</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8.960.358,6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4.969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8.468.831,4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9.793</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44.028.340,0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49.573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22420777"/>
                  </a:ext>
                </a:extLst>
              </a:tr>
              <a:tr h="294870">
                <a:tc>
                  <a:txBody>
                    <a:bodyPr/>
                    <a:lstStyle/>
                    <a:p>
                      <a:pPr algn="ctr" rtl="0" fontAlgn="ctr"/>
                      <a:r>
                        <a:rPr lang="es-CO" sz="9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10.554.819,2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2.347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11.544.407,2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29.259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9.414.372,8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5.026</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8.454.431,9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9.508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45.545.378,2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47.031</a:t>
                      </a:r>
                    </a:p>
                  </a:txBody>
                  <a:tcPr marL="0" marR="0" marT="0" marB="0" anchor="ctr">
                    <a:lnL>
                      <a:noFill/>
                    </a:lnL>
                    <a:lnR>
                      <a:noFill/>
                    </a:lnR>
                    <a:lnT>
                      <a:noFill/>
                    </a:lnT>
                    <a:lnB>
                      <a:noFill/>
                    </a:lnB>
                    <a:noFill/>
                  </a:tcPr>
                </a:tc>
                <a:extLst>
                  <a:ext uri="{0D108BD9-81ED-4DB2-BD59-A6C34878D82A}">
                    <a16:rowId xmlns:a16="http://schemas.microsoft.com/office/drawing/2014/main" val="3174912972"/>
                  </a:ext>
                </a:extLst>
              </a:tr>
              <a:tr h="294870">
                <a:tc>
                  <a:txBody>
                    <a:bodyPr/>
                    <a:lstStyle/>
                    <a:p>
                      <a:pPr algn="ctr" rtl="0" fontAlgn="ctr"/>
                      <a:r>
                        <a:rPr lang="es-CO" sz="9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8.447.582,6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10.878.568,4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27.585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8.375.032,9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4.651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0,0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33.278.531,1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34.926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81514023"/>
                  </a:ext>
                </a:extLst>
              </a:tr>
              <a:tr h="308912">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110.090.291,2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24.941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117.207.897,8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322.853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87.870.217,2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53.356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60.254.709,1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9.617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78.847.702,2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88.147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454.270.817,4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498.914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2074926"/>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Diciembre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47495EEC-E740-3ECF-4C57-DD67BC31412C}"/>
              </a:ext>
            </a:extLst>
          </p:cNvPr>
          <p:cNvGraphicFramePr>
            <a:graphicFrameLocks noGrp="1"/>
          </p:cNvGraphicFramePr>
          <p:nvPr/>
        </p:nvGraphicFramePr>
        <p:xfrm>
          <a:off x="2361699" y="1736785"/>
          <a:ext cx="5796993" cy="4232764"/>
        </p:xfrm>
        <a:graphic>
          <a:graphicData uri="http://schemas.openxmlformats.org/drawingml/2006/table">
            <a:tbl>
              <a:tblPr/>
              <a:tblGrid>
                <a:gridCol w="1711612">
                  <a:extLst>
                    <a:ext uri="{9D8B030D-6E8A-4147-A177-3AD203B41FA5}">
                      <a16:colId xmlns:a16="http://schemas.microsoft.com/office/drawing/2014/main" val="4066351274"/>
                    </a:ext>
                  </a:extLst>
                </a:gridCol>
                <a:gridCol w="874547">
                  <a:extLst>
                    <a:ext uri="{9D8B030D-6E8A-4147-A177-3AD203B41FA5}">
                      <a16:colId xmlns:a16="http://schemas.microsoft.com/office/drawing/2014/main" val="940042197"/>
                    </a:ext>
                  </a:extLst>
                </a:gridCol>
                <a:gridCol w="887040">
                  <a:extLst>
                    <a:ext uri="{9D8B030D-6E8A-4147-A177-3AD203B41FA5}">
                      <a16:colId xmlns:a16="http://schemas.microsoft.com/office/drawing/2014/main" val="3265109291"/>
                    </a:ext>
                  </a:extLst>
                </a:gridCol>
                <a:gridCol w="1161897">
                  <a:extLst>
                    <a:ext uri="{9D8B030D-6E8A-4147-A177-3AD203B41FA5}">
                      <a16:colId xmlns:a16="http://schemas.microsoft.com/office/drawing/2014/main" val="134838550"/>
                    </a:ext>
                  </a:extLst>
                </a:gridCol>
                <a:gridCol w="1161897">
                  <a:extLst>
                    <a:ext uri="{9D8B030D-6E8A-4147-A177-3AD203B41FA5}">
                      <a16:colId xmlns:a16="http://schemas.microsoft.com/office/drawing/2014/main" val="3624380699"/>
                    </a:ext>
                  </a:extLst>
                </a:gridCol>
              </a:tblGrid>
              <a:tr h="137149">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63028443"/>
                  </a:ext>
                </a:extLst>
              </a:tr>
              <a:tr h="142654">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74902417"/>
                  </a:ext>
                </a:extLst>
              </a:tr>
              <a:tr h="13714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97778105"/>
                  </a:ext>
                </a:extLst>
              </a:tr>
              <a:tr h="26478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43019043"/>
                  </a:ext>
                </a:extLst>
              </a:tr>
              <a:tr h="212230">
                <a:tc rowSpan="20">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5408935"/>
                  </a:ext>
                </a:extLst>
              </a:tr>
              <a:tr h="2627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5613763"/>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88426106"/>
                  </a:ext>
                </a:extLst>
              </a:tr>
              <a:tr h="15767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11434837"/>
                  </a:ext>
                </a:extLst>
              </a:tr>
              <a:tr h="15767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5636040"/>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70288996"/>
                  </a:ext>
                </a:extLst>
              </a:tr>
              <a:tr h="15767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3623617"/>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35831039"/>
                  </a:ext>
                </a:extLst>
              </a:tr>
              <a:tr h="15767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99840410"/>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22885609"/>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03726269"/>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62742712"/>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02587454"/>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54131669"/>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24422250"/>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56671175"/>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36432451"/>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80965093"/>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75572672"/>
                  </a:ext>
                </a:extLst>
              </a:tr>
              <a:tr h="1576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$ 3.961.618.623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88658564"/>
                  </a:ext>
                </a:extLst>
              </a:tr>
              <a:tr h="15767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$ 205.804.609.815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92945037"/>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Diciembre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Diciembre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Diciembre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E42E1185-73AD-DB4C-54C6-AE0FB42757A8}"/>
              </a:ext>
            </a:extLst>
          </p:cNvPr>
          <p:cNvGraphicFramePr>
            <a:graphicFrameLocks noGrp="1"/>
          </p:cNvGraphicFramePr>
          <p:nvPr/>
        </p:nvGraphicFramePr>
        <p:xfrm>
          <a:off x="2549768" y="1609351"/>
          <a:ext cx="5961186" cy="4442651"/>
        </p:xfrm>
        <a:graphic>
          <a:graphicData uri="http://schemas.openxmlformats.org/drawingml/2006/table">
            <a:tbl>
              <a:tblPr/>
              <a:tblGrid>
                <a:gridCol w="1373883">
                  <a:extLst>
                    <a:ext uri="{9D8B030D-6E8A-4147-A177-3AD203B41FA5}">
                      <a16:colId xmlns:a16="http://schemas.microsoft.com/office/drawing/2014/main" val="957053649"/>
                    </a:ext>
                  </a:extLst>
                </a:gridCol>
                <a:gridCol w="923618">
                  <a:extLst>
                    <a:ext uri="{9D8B030D-6E8A-4147-A177-3AD203B41FA5}">
                      <a16:colId xmlns:a16="http://schemas.microsoft.com/office/drawing/2014/main" val="3608561802"/>
                    </a:ext>
                  </a:extLst>
                </a:gridCol>
                <a:gridCol w="1046767">
                  <a:extLst>
                    <a:ext uri="{9D8B030D-6E8A-4147-A177-3AD203B41FA5}">
                      <a16:colId xmlns:a16="http://schemas.microsoft.com/office/drawing/2014/main" val="3875630701"/>
                    </a:ext>
                  </a:extLst>
                </a:gridCol>
                <a:gridCol w="1308459">
                  <a:extLst>
                    <a:ext uri="{9D8B030D-6E8A-4147-A177-3AD203B41FA5}">
                      <a16:colId xmlns:a16="http://schemas.microsoft.com/office/drawing/2014/main" val="3283209593"/>
                    </a:ext>
                  </a:extLst>
                </a:gridCol>
                <a:gridCol w="1308459">
                  <a:extLst>
                    <a:ext uri="{9D8B030D-6E8A-4147-A177-3AD203B41FA5}">
                      <a16:colId xmlns:a16="http://schemas.microsoft.com/office/drawing/2014/main" val="1856898989"/>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23376099"/>
                  </a:ext>
                </a:extLst>
              </a:tr>
              <a:tr h="158229">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46818425"/>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7473484"/>
                  </a:ext>
                </a:extLst>
              </a:tr>
              <a:tr h="30480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6236424"/>
                  </a:ext>
                </a:extLst>
              </a:tr>
              <a:tr h="235400">
                <a:tc rowSpan="1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0704392"/>
                  </a:ext>
                </a:extLst>
              </a:tr>
              <a:tr h="29147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06483882"/>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97168790"/>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39919954"/>
                  </a:ext>
                </a:extLst>
              </a:tr>
              <a:tr h="17488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09483136"/>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56378178"/>
                  </a:ext>
                </a:extLst>
              </a:tr>
              <a:tr h="17488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79643590"/>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81256399"/>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7471511"/>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80222007"/>
                  </a:ext>
                </a:extLst>
              </a:tr>
              <a:tr h="17488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52652431"/>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23194865"/>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1832858"/>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42416726"/>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90923508"/>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5583884"/>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48831592"/>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22795921"/>
                  </a:ext>
                </a:extLst>
              </a:tr>
              <a:tr h="1748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$ 3.145.421.527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47325670"/>
                  </a:ext>
                </a:extLst>
              </a:tr>
              <a:tr h="174886">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$ 148.826.546.232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14927724"/>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Diciembre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Diciembre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39033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724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Diciembre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8CE0A445-D331-089D-02E3-9771F6974200}"/>
              </a:ext>
            </a:extLst>
          </p:cNvPr>
          <p:cNvGraphicFramePr>
            <a:graphicFrameLocks noGrp="1"/>
          </p:cNvGraphicFramePr>
          <p:nvPr/>
        </p:nvGraphicFramePr>
        <p:xfrm>
          <a:off x="2804991" y="1600210"/>
          <a:ext cx="5521324" cy="4254450"/>
        </p:xfrm>
        <a:graphic>
          <a:graphicData uri="http://schemas.openxmlformats.org/drawingml/2006/table">
            <a:tbl>
              <a:tblPr/>
              <a:tblGrid>
                <a:gridCol w="1187802">
                  <a:extLst>
                    <a:ext uri="{9D8B030D-6E8A-4147-A177-3AD203B41FA5}">
                      <a16:colId xmlns:a16="http://schemas.microsoft.com/office/drawing/2014/main" val="4102047158"/>
                    </a:ext>
                  </a:extLst>
                </a:gridCol>
                <a:gridCol w="783167">
                  <a:extLst>
                    <a:ext uri="{9D8B030D-6E8A-4147-A177-3AD203B41FA5}">
                      <a16:colId xmlns:a16="http://schemas.microsoft.com/office/drawing/2014/main" val="3690286596"/>
                    </a:ext>
                  </a:extLst>
                </a:gridCol>
                <a:gridCol w="965905">
                  <a:extLst>
                    <a:ext uri="{9D8B030D-6E8A-4147-A177-3AD203B41FA5}">
                      <a16:colId xmlns:a16="http://schemas.microsoft.com/office/drawing/2014/main" val="3365918889"/>
                    </a:ext>
                  </a:extLst>
                </a:gridCol>
                <a:gridCol w="1292225">
                  <a:extLst>
                    <a:ext uri="{9D8B030D-6E8A-4147-A177-3AD203B41FA5}">
                      <a16:colId xmlns:a16="http://schemas.microsoft.com/office/drawing/2014/main" val="972675828"/>
                    </a:ext>
                  </a:extLst>
                </a:gridCol>
                <a:gridCol w="1292225">
                  <a:extLst>
                    <a:ext uri="{9D8B030D-6E8A-4147-A177-3AD203B41FA5}">
                      <a16:colId xmlns:a16="http://schemas.microsoft.com/office/drawing/2014/main" val="3481706777"/>
                    </a:ext>
                  </a:extLst>
                </a:gridCol>
              </a:tblGrid>
              <a:tr h="5920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19271783"/>
                  </a:ext>
                </a:extLst>
              </a:tr>
              <a:tr h="152520">
                <a:tc gridSpan="5">
                  <a:txBody>
                    <a:bodyPr/>
                    <a:lstStyle/>
                    <a:p>
                      <a:pPr algn="ctr" rtl="0" fontAlgn="ctr"/>
                      <a:r>
                        <a:rPr lang="es-MX" sz="1000" b="1" i="0" u="none" strike="noStrike" dirty="0">
                          <a:solidFill>
                            <a:srgbClr val="203864"/>
                          </a:solidFill>
                          <a:effectLst/>
                          <a:latin typeface="Calibri" panose="020F0502020204030204" pitchFamily="34" charset="0"/>
                        </a:rPr>
                        <a:t>AL 31 DE DICIEMBRE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62248446"/>
                  </a:ext>
                </a:extLst>
              </a:tr>
              <a:tr h="205024">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108319"/>
                  </a:ext>
                </a:extLst>
              </a:tr>
              <a:tr h="24666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33817331"/>
                  </a:ext>
                </a:extLst>
              </a:tr>
              <a:tr h="269794">
                <a:tc rowSpan="20">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59192806"/>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64760674"/>
                  </a:ext>
                </a:extLst>
              </a:tr>
              <a:tr h="16187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$ 3.177.729.746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41651126"/>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9756191"/>
                  </a:ext>
                </a:extLst>
              </a:tr>
              <a:tr h="16187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07290495"/>
                  </a:ext>
                </a:extLst>
              </a:tr>
              <a:tr h="16187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7886930"/>
                  </a:ext>
                </a:extLst>
              </a:tr>
              <a:tr h="16187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71026609"/>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$ 3.691.096.907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93679569"/>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87832447"/>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07684726"/>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79649605"/>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79935612"/>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$ 2.869.808.951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9744980"/>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$ 3.245.004.142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10499765"/>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20651026"/>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86556842"/>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$ 3.092.051.876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5874824"/>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$ 3.381.263.953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78884634"/>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$ 3.425.396.850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70982338"/>
                  </a:ext>
                </a:extLst>
              </a:tr>
              <a:tr h="161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$ 3.975.082.513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49894216"/>
                  </a:ext>
                </a:extLst>
              </a:tr>
              <a:tr h="13875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$ 170.978.161.391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2456260"/>
                  </a:ext>
                </a:extLst>
              </a:tr>
            </a:tbl>
          </a:graphicData>
        </a:graphic>
      </p:graphicFrame>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Diciembre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622425" y="1799278"/>
          <a:ext cx="8314055" cy="4113841"/>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Diciembre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64577"/>
            <a:ext cx="5344733"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32C7701C-91E4-74FD-58B3-CFD14BCD3EBD}"/>
              </a:ext>
            </a:extLst>
          </p:cNvPr>
          <p:cNvGraphicFramePr>
            <a:graphicFrameLocks noGrp="1"/>
          </p:cNvGraphicFramePr>
          <p:nvPr/>
        </p:nvGraphicFramePr>
        <p:xfrm>
          <a:off x="985839" y="2327731"/>
          <a:ext cx="9647330" cy="2296953"/>
        </p:xfrm>
        <a:graphic>
          <a:graphicData uri="http://schemas.openxmlformats.org/drawingml/2006/table">
            <a:tbl>
              <a:tblPr/>
              <a:tblGrid>
                <a:gridCol w="1698184">
                  <a:extLst>
                    <a:ext uri="{9D8B030D-6E8A-4147-A177-3AD203B41FA5}">
                      <a16:colId xmlns:a16="http://schemas.microsoft.com/office/drawing/2014/main" val="1057210773"/>
                    </a:ext>
                  </a:extLst>
                </a:gridCol>
                <a:gridCol w="1207105">
                  <a:extLst>
                    <a:ext uri="{9D8B030D-6E8A-4147-A177-3AD203B41FA5}">
                      <a16:colId xmlns:a16="http://schemas.microsoft.com/office/drawing/2014/main" val="4213810606"/>
                    </a:ext>
                  </a:extLst>
                </a:gridCol>
                <a:gridCol w="1317993">
                  <a:extLst>
                    <a:ext uri="{9D8B030D-6E8A-4147-A177-3AD203B41FA5}">
                      <a16:colId xmlns:a16="http://schemas.microsoft.com/office/drawing/2014/main" val="3380499262"/>
                    </a:ext>
                  </a:extLst>
                </a:gridCol>
                <a:gridCol w="1017009">
                  <a:extLst>
                    <a:ext uri="{9D8B030D-6E8A-4147-A177-3AD203B41FA5}">
                      <a16:colId xmlns:a16="http://schemas.microsoft.com/office/drawing/2014/main" val="2856438036"/>
                    </a:ext>
                  </a:extLst>
                </a:gridCol>
                <a:gridCol w="1017009">
                  <a:extLst>
                    <a:ext uri="{9D8B030D-6E8A-4147-A177-3AD203B41FA5}">
                      <a16:colId xmlns:a16="http://schemas.microsoft.com/office/drawing/2014/main" val="3591148921"/>
                    </a:ext>
                  </a:extLst>
                </a:gridCol>
                <a:gridCol w="1017009">
                  <a:extLst>
                    <a:ext uri="{9D8B030D-6E8A-4147-A177-3AD203B41FA5}">
                      <a16:colId xmlns:a16="http://schemas.microsoft.com/office/drawing/2014/main" val="1841024138"/>
                    </a:ext>
                  </a:extLst>
                </a:gridCol>
                <a:gridCol w="1245123">
                  <a:extLst>
                    <a:ext uri="{9D8B030D-6E8A-4147-A177-3AD203B41FA5}">
                      <a16:colId xmlns:a16="http://schemas.microsoft.com/office/drawing/2014/main" val="3888566685"/>
                    </a:ext>
                  </a:extLst>
                </a:gridCol>
                <a:gridCol w="1127898">
                  <a:extLst>
                    <a:ext uri="{9D8B030D-6E8A-4147-A177-3AD203B41FA5}">
                      <a16:colId xmlns:a16="http://schemas.microsoft.com/office/drawing/2014/main" val="2854926368"/>
                    </a:ext>
                  </a:extLst>
                </a:gridCol>
              </a:tblGrid>
              <a:tr h="953949">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diciembre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diciembre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diciembre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diciembre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31 de diciembre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31 de diciembre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diciembre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97851826"/>
                  </a:ext>
                </a:extLst>
              </a:tr>
              <a:tr h="223834">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$ 5.260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$ 5.205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17.500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$ 273.444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$ 270.452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4455840"/>
                  </a:ext>
                </a:extLst>
              </a:tr>
              <a:tr h="223834">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$ 4.605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$ 4.547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16.271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$ 358.759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$ 351.321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00328"/>
                  </a:ext>
                </a:extLst>
              </a:tr>
              <a:tr h="223834">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508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508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$ 9.110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$ 9.006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13.919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$ 205.457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$ 203.243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0604311"/>
                  </a:ext>
                </a:extLst>
              </a:tr>
              <a:tr h="223834">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$ 2.677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$ 2.641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$ 148.414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$ 146.757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05913716"/>
                  </a:ext>
                </a:extLst>
              </a:tr>
              <a:tr h="223834">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13.617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$ 170.066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$ 168.165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12298414"/>
                  </a:ext>
                </a:extLst>
              </a:tr>
              <a:tr h="22383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1540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$ 25.889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$ 25.583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77.873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$ 1.156.139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$ 1.139.937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42408831"/>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diciembre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4" name="Tabla 3">
            <a:extLst>
              <a:ext uri="{FF2B5EF4-FFF2-40B4-BE49-F238E27FC236}">
                <a16:creationId xmlns:a16="http://schemas.microsoft.com/office/drawing/2014/main" id="{024446B7-ED3E-2B69-F5A6-840DCFE821F4}"/>
              </a:ext>
            </a:extLst>
          </p:cNvPr>
          <p:cNvGraphicFramePr>
            <a:graphicFrameLocks noGrp="1"/>
          </p:cNvGraphicFramePr>
          <p:nvPr/>
        </p:nvGraphicFramePr>
        <p:xfrm>
          <a:off x="537948" y="2184848"/>
          <a:ext cx="10762397" cy="3809106"/>
        </p:xfrm>
        <a:graphic>
          <a:graphicData uri="http://schemas.openxmlformats.org/drawingml/2006/table">
            <a:tbl>
              <a:tblPr/>
              <a:tblGrid>
                <a:gridCol w="2933612">
                  <a:extLst>
                    <a:ext uri="{9D8B030D-6E8A-4147-A177-3AD203B41FA5}">
                      <a16:colId xmlns:a16="http://schemas.microsoft.com/office/drawing/2014/main" val="2909689258"/>
                    </a:ext>
                  </a:extLst>
                </a:gridCol>
                <a:gridCol w="1897534">
                  <a:extLst>
                    <a:ext uri="{9D8B030D-6E8A-4147-A177-3AD203B41FA5}">
                      <a16:colId xmlns:a16="http://schemas.microsoft.com/office/drawing/2014/main" val="2233204154"/>
                    </a:ext>
                  </a:extLst>
                </a:gridCol>
                <a:gridCol w="934216">
                  <a:extLst>
                    <a:ext uri="{9D8B030D-6E8A-4147-A177-3AD203B41FA5}">
                      <a16:colId xmlns:a16="http://schemas.microsoft.com/office/drawing/2014/main" val="1495164220"/>
                    </a:ext>
                  </a:extLst>
                </a:gridCol>
                <a:gridCol w="826534">
                  <a:extLst>
                    <a:ext uri="{9D8B030D-6E8A-4147-A177-3AD203B41FA5}">
                      <a16:colId xmlns:a16="http://schemas.microsoft.com/office/drawing/2014/main" val="2628658593"/>
                    </a:ext>
                  </a:extLst>
                </a:gridCol>
                <a:gridCol w="2505793">
                  <a:extLst>
                    <a:ext uri="{9D8B030D-6E8A-4147-A177-3AD203B41FA5}">
                      <a16:colId xmlns:a16="http://schemas.microsoft.com/office/drawing/2014/main" val="2388019549"/>
                    </a:ext>
                  </a:extLst>
                </a:gridCol>
                <a:gridCol w="1664708">
                  <a:extLst>
                    <a:ext uri="{9D8B030D-6E8A-4147-A177-3AD203B41FA5}">
                      <a16:colId xmlns:a16="http://schemas.microsoft.com/office/drawing/2014/main" val="1344664066"/>
                    </a:ext>
                  </a:extLst>
                </a:gridCol>
              </a:tblGrid>
              <a:tr h="211617">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31-DIC-2024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31-DIC-2024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68095968"/>
                  </a:ext>
                </a:extLst>
              </a:tr>
              <a:tr h="211617">
                <a:tc>
                  <a:txBody>
                    <a:bodyPr/>
                    <a:lstStyle/>
                    <a:p>
                      <a:pPr algn="l" rtl="0" fontAlgn="ctr"/>
                      <a:r>
                        <a:rPr lang="es-CO" sz="11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4.169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59240056"/>
                  </a:ext>
                </a:extLst>
              </a:tr>
              <a:tr h="211617">
                <a:tc>
                  <a:txBody>
                    <a:bodyPr/>
                    <a:lstStyle/>
                    <a:p>
                      <a:pPr algn="l" rtl="0" fontAlgn="ctr"/>
                      <a:r>
                        <a:rPr lang="es-CO" sz="11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2.990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5.662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07376242"/>
                  </a:ext>
                </a:extLst>
              </a:tr>
              <a:tr h="211617">
                <a:tc>
                  <a:txBody>
                    <a:bodyPr/>
                    <a:lstStyle/>
                    <a:p>
                      <a:pPr algn="l" rtl="0" fontAlgn="ctr"/>
                      <a:r>
                        <a:rPr lang="es-CO" sz="11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1.853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2.669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5315988"/>
                  </a:ext>
                </a:extLst>
              </a:tr>
              <a:tr h="211617">
                <a:tc>
                  <a:txBody>
                    <a:bodyPr/>
                    <a:lstStyle/>
                    <a:p>
                      <a:pPr algn="l" rtl="0" fontAlgn="ctr"/>
                      <a:r>
                        <a:rPr lang="es-CO" sz="11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2.894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2.140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59934958"/>
                  </a:ext>
                </a:extLst>
              </a:tr>
              <a:tr h="211617">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959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3.466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06258381"/>
                  </a:ext>
                </a:extLst>
              </a:tr>
              <a:tr h="211617">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1.751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82986578"/>
                  </a:ext>
                </a:extLst>
              </a:tr>
              <a:tr h="211617">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5870433"/>
                  </a:ext>
                </a:extLst>
              </a:tr>
              <a:tr h="211617">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693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577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27687993"/>
                  </a:ext>
                </a:extLst>
              </a:tr>
              <a:tr h="211617">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24772617"/>
                  </a:ext>
                </a:extLst>
              </a:tr>
              <a:tr h="211617">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817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81185583"/>
                  </a:ext>
                </a:extLst>
              </a:tr>
              <a:tr h="211617">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453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248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24614174"/>
                  </a:ext>
                </a:extLst>
              </a:tr>
              <a:tr h="211617">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646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79505548"/>
                  </a:ext>
                </a:extLst>
              </a:tr>
              <a:tr h="211617">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20.556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083639"/>
                  </a:ext>
                </a:extLst>
              </a:tr>
              <a:tr h="211617">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10.242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2.495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58983850"/>
                  </a:ext>
                </a:extLst>
              </a:tr>
              <a:tr h="211617">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2.848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22871396"/>
                  </a:ext>
                </a:extLst>
              </a:tr>
              <a:tr h="211617">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85388055"/>
                  </a:ext>
                </a:extLst>
              </a:tr>
              <a:tr h="211617">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tc>
                  <a:txBody>
                    <a:bodyPr/>
                    <a:lstStyle/>
                    <a:p>
                      <a:pPr algn="l" fontAlgn="b"/>
                      <a:endParaRPr lang="es-CO" sz="700" b="0" i="0" u="none" strike="noStrike" dirty="0">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extLst>
                  <a:ext uri="{0D108BD9-81ED-4DB2-BD59-A6C34878D82A}">
                    <a16:rowId xmlns:a16="http://schemas.microsoft.com/office/drawing/2014/main" val="1475014079"/>
                  </a:ext>
                </a:extLst>
              </a:tr>
            </a:tbl>
          </a:graphicData>
        </a:graphic>
      </p:graphicFrame>
    </p:spTree>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394266988"/>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diciembre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270083" y="134820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2314014" y="1610146"/>
          <a:ext cx="7789631" cy="205818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4B32E016-5F54-50CB-9172-7260502C008F}"/>
              </a:ext>
            </a:extLst>
          </p:cNvPr>
          <p:cNvGraphicFramePr>
            <a:graphicFrameLocks noGrp="1"/>
          </p:cNvGraphicFramePr>
          <p:nvPr/>
        </p:nvGraphicFramePr>
        <p:xfrm>
          <a:off x="812800" y="3841378"/>
          <a:ext cx="10220960" cy="2203821"/>
        </p:xfrm>
        <a:graphic>
          <a:graphicData uri="http://schemas.openxmlformats.org/drawingml/2006/table">
            <a:tbl>
              <a:tblPr/>
              <a:tblGrid>
                <a:gridCol w="2827814">
                  <a:extLst>
                    <a:ext uri="{9D8B030D-6E8A-4147-A177-3AD203B41FA5}">
                      <a16:colId xmlns:a16="http://schemas.microsoft.com/office/drawing/2014/main" val="1895420271"/>
                    </a:ext>
                  </a:extLst>
                </a:gridCol>
                <a:gridCol w="2818242">
                  <a:extLst>
                    <a:ext uri="{9D8B030D-6E8A-4147-A177-3AD203B41FA5}">
                      <a16:colId xmlns:a16="http://schemas.microsoft.com/office/drawing/2014/main" val="2653416134"/>
                    </a:ext>
                  </a:extLst>
                </a:gridCol>
                <a:gridCol w="3563875">
                  <a:extLst>
                    <a:ext uri="{9D8B030D-6E8A-4147-A177-3AD203B41FA5}">
                      <a16:colId xmlns:a16="http://schemas.microsoft.com/office/drawing/2014/main" val="645440791"/>
                    </a:ext>
                  </a:extLst>
                </a:gridCol>
                <a:gridCol w="1011029">
                  <a:extLst>
                    <a:ext uri="{9D8B030D-6E8A-4147-A177-3AD203B41FA5}">
                      <a16:colId xmlns:a16="http://schemas.microsoft.com/office/drawing/2014/main" val="3563824222"/>
                    </a:ext>
                  </a:extLst>
                </a:gridCol>
              </a:tblGrid>
              <a:tr h="244869">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DICIEMBRE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83328118"/>
                  </a:ext>
                </a:extLst>
              </a:tr>
              <a:tr h="489738">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775429451"/>
                  </a:ext>
                </a:extLst>
              </a:tr>
              <a:tr h="244869">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18.365,61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70,01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18.435,62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6398005"/>
                  </a:ext>
                </a:extLst>
              </a:tr>
              <a:tr h="244869">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26.254,63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96,51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26.351,14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79477588"/>
                  </a:ext>
                </a:extLst>
              </a:tr>
              <a:tr h="244869">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16.586,21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60,41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16.646,62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30424795"/>
                  </a:ext>
                </a:extLst>
              </a:tr>
              <a:tr h="244869">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11.526,65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42,16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11.568,82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61048876"/>
                  </a:ext>
                </a:extLst>
              </a:tr>
              <a:tr h="244869">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11.926,19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41,97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11.968,16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91287823"/>
                  </a:ext>
                </a:extLst>
              </a:tr>
              <a:tr h="244869">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                                                        84.659,30</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                                                                                 311,05</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      84.970,35</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12917750"/>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Sólidos (IAT) de diciembre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F6D48712-38E8-136C-CE8C-FFE7792C11EC}"/>
              </a:ext>
            </a:extLst>
          </p:cNvPr>
          <p:cNvGraphicFramePr>
            <a:graphicFrameLocks noGrp="1"/>
          </p:cNvGraphicFramePr>
          <p:nvPr/>
        </p:nvGraphicFramePr>
        <p:xfrm>
          <a:off x="1319842" y="2084298"/>
          <a:ext cx="9325155" cy="3911061"/>
        </p:xfrm>
        <a:graphic>
          <a:graphicData uri="http://schemas.openxmlformats.org/drawingml/2006/table">
            <a:tbl>
              <a:tblPr/>
              <a:tblGrid>
                <a:gridCol w="2258889">
                  <a:extLst>
                    <a:ext uri="{9D8B030D-6E8A-4147-A177-3AD203B41FA5}">
                      <a16:colId xmlns:a16="http://schemas.microsoft.com/office/drawing/2014/main" val="1362222326"/>
                    </a:ext>
                  </a:extLst>
                </a:gridCol>
                <a:gridCol w="3229052">
                  <a:extLst>
                    <a:ext uri="{9D8B030D-6E8A-4147-A177-3AD203B41FA5}">
                      <a16:colId xmlns:a16="http://schemas.microsoft.com/office/drawing/2014/main" val="2497951251"/>
                    </a:ext>
                  </a:extLst>
                </a:gridCol>
                <a:gridCol w="1303204">
                  <a:extLst>
                    <a:ext uri="{9D8B030D-6E8A-4147-A177-3AD203B41FA5}">
                      <a16:colId xmlns:a16="http://schemas.microsoft.com/office/drawing/2014/main" val="3346588176"/>
                    </a:ext>
                  </a:extLst>
                </a:gridCol>
                <a:gridCol w="1245285">
                  <a:extLst>
                    <a:ext uri="{9D8B030D-6E8A-4147-A177-3AD203B41FA5}">
                      <a16:colId xmlns:a16="http://schemas.microsoft.com/office/drawing/2014/main" val="3886983937"/>
                    </a:ext>
                  </a:extLst>
                </a:gridCol>
                <a:gridCol w="1288725">
                  <a:extLst>
                    <a:ext uri="{9D8B030D-6E8A-4147-A177-3AD203B41FA5}">
                      <a16:colId xmlns:a16="http://schemas.microsoft.com/office/drawing/2014/main" val="4071684510"/>
                    </a:ext>
                  </a:extLst>
                </a:gridCol>
              </a:tblGrid>
              <a:tr h="639451">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3683565009"/>
                  </a:ext>
                </a:extLst>
              </a:tr>
              <a:tr h="327161">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362,34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a:solidFill>
                            <a:srgbClr val="002060"/>
                          </a:solidFill>
                          <a:effectLst/>
                          <a:latin typeface="Calibri" panose="020F0502020204030204" pitchFamily="34" charset="0"/>
                        </a:rPr>
                        <a:t>$ 1.784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21119211"/>
                  </a:ext>
                </a:extLst>
              </a:tr>
              <a:tr h="327161">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1,10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686038371"/>
                  </a:ext>
                </a:extLst>
              </a:tr>
              <a:tr h="327161">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611,42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82090670"/>
                  </a:ext>
                </a:extLst>
              </a:tr>
              <a:tr h="327161">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1,85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54999932"/>
                  </a:ext>
                </a:extLst>
              </a:tr>
              <a:tr h="327161">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328,65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37780938"/>
                  </a:ext>
                </a:extLst>
              </a:tr>
              <a:tr h="327161">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1,01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53341496"/>
                  </a:ext>
                </a:extLst>
              </a:tr>
              <a:tr h="327161">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238,89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915717633"/>
                  </a:ext>
                </a:extLst>
              </a:tr>
              <a:tr h="327161">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0,77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271451683"/>
                  </a:ext>
                </a:extLst>
              </a:tr>
              <a:tr h="327161">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237,43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58605865"/>
                  </a:ext>
                </a:extLst>
              </a:tr>
              <a:tr h="327161">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NOV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10/12/2024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50729697"/>
                  </a:ext>
                </a:extLst>
              </a:tr>
            </a:tbl>
          </a:graphicData>
        </a:graphic>
      </p:graphicFrame>
    </p:spTree>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diciembre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diciembre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graphicFrame>
        <p:nvGraphicFramePr>
          <p:cNvPr id="2" name="Tabla 1">
            <a:extLst>
              <a:ext uri="{FF2B5EF4-FFF2-40B4-BE49-F238E27FC236}">
                <a16:creationId xmlns:a16="http://schemas.microsoft.com/office/drawing/2014/main" id="{C30DEDD8-0623-75C7-A609-277F01EF05D5}"/>
              </a:ext>
            </a:extLst>
          </p:cNvPr>
          <p:cNvGraphicFramePr>
            <a:graphicFrameLocks noGrp="1"/>
          </p:cNvGraphicFramePr>
          <p:nvPr/>
        </p:nvGraphicFramePr>
        <p:xfrm>
          <a:off x="520846" y="3537234"/>
          <a:ext cx="11150308" cy="1147646"/>
        </p:xfrm>
        <a:graphic>
          <a:graphicData uri="http://schemas.openxmlformats.org/drawingml/2006/table">
            <a:tbl>
              <a:tblPr/>
              <a:tblGrid>
                <a:gridCol w="1426547">
                  <a:extLst>
                    <a:ext uri="{9D8B030D-6E8A-4147-A177-3AD203B41FA5}">
                      <a16:colId xmlns:a16="http://schemas.microsoft.com/office/drawing/2014/main" val="3267172447"/>
                    </a:ext>
                  </a:extLst>
                </a:gridCol>
                <a:gridCol w="767310">
                  <a:extLst>
                    <a:ext uri="{9D8B030D-6E8A-4147-A177-3AD203B41FA5}">
                      <a16:colId xmlns:a16="http://schemas.microsoft.com/office/drawing/2014/main" val="1172554016"/>
                    </a:ext>
                  </a:extLst>
                </a:gridCol>
                <a:gridCol w="1037490">
                  <a:extLst>
                    <a:ext uri="{9D8B030D-6E8A-4147-A177-3AD203B41FA5}">
                      <a16:colId xmlns:a16="http://schemas.microsoft.com/office/drawing/2014/main" val="3129407039"/>
                    </a:ext>
                  </a:extLst>
                </a:gridCol>
                <a:gridCol w="1469776">
                  <a:extLst>
                    <a:ext uri="{9D8B030D-6E8A-4147-A177-3AD203B41FA5}">
                      <a16:colId xmlns:a16="http://schemas.microsoft.com/office/drawing/2014/main" val="3346502924"/>
                    </a:ext>
                  </a:extLst>
                </a:gridCol>
                <a:gridCol w="1937187">
                  <a:extLst>
                    <a:ext uri="{9D8B030D-6E8A-4147-A177-3AD203B41FA5}">
                      <a16:colId xmlns:a16="http://schemas.microsoft.com/office/drawing/2014/main" val="403420989"/>
                    </a:ext>
                  </a:extLst>
                </a:gridCol>
                <a:gridCol w="1191491">
                  <a:extLst>
                    <a:ext uri="{9D8B030D-6E8A-4147-A177-3AD203B41FA5}">
                      <a16:colId xmlns:a16="http://schemas.microsoft.com/office/drawing/2014/main" val="2370192277"/>
                    </a:ext>
                  </a:extLst>
                </a:gridCol>
                <a:gridCol w="802434">
                  <a:extLst>
                    <a:ext uri="{9D8B030D-6E8A-4147-A177-3AD203B41FA5}">
                      <a16:colId xmlns:a16="http://schemas.microsoft.com/office/drawing/2014/main" val="460774470"/>
                    </a:ext>
                  </a:extLst>
                </a:gridCol>
                <a:gridCol w="1642692">
                  <a:extLst>
                    <a:ext uri="{9D8B030D-6E8A-4147-A177-3AD203B41FA5}">
                      <a16:colId xmlns:a16="http://schemas.microsoft.com/office/drawing/2014/main" val="1730716230"/>
                    </a:ext>
                  </a:extLst>
                </a:gridCol>
                <a:gridCol w="875381">
                  <a:extLst>
                    <a:ext uri="{9D8B030D-6E8A-4147-A177-3AD203B41FA5}">
                      <a16:colId xmlns:a16="http://schemas.microsoft.com/office/drawing/2014/main" val="1618402140"/>
                    </a:ext>
                  </a:extLst>
                </a:gridCol>
              </a:tblGrid>
              <a:tr h="648686">
                <a:tc>
                  <a:txBody>
                    <a:bodyPr/>
                    <a:lstStyle/>
                    <a:p>
                      <a:pPr algn="ctr" rtl="0" fontAlgn="ctr"/>
                      <a:r>
                        <a:rPr lang="es-CO" sz="1200" b="1" i="0" u="none" strike="noStrike">
                          <a:solidFill>
                            <a:srgbClr val="203764"/>
                          </a:solidFill>
                          <a:effectLst/>
                          <a:latin typeface="Calibri" panose="020F0502020204030204" pitchFamily="34" charset="0"/>
                        </a:rPr>
                        <a:t>ASE</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a:noFill/>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Factura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Valor fact.</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Subbolsa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Recursos Disponibles:</a:t>
                      </a:r>
                      <a:br>
                        <a:rPr lang="es-MX" sz="1200" b="1" i="0" u="none" strike="noStrike">
                          <a:solidFill>
                            <a:srgbClr val="203764"/>
                          </a:solidFill>
                          <a:effectLst/>
                          <a:latin typeface="Calibri" panose="020F0502020204030204" pitchFamily="34" charset="0"/>
                        </a:rPr>
                      </a:br>
                      <a:r>
                        <a:rPr lang="es-MX" sz="1200" b="1" i="0" u="none" strike="noStrike">
                          <a:solidFill>
                            <a:srgbClr val="203764"/>
                          </a:solidFill>
                          <a:effectLst/>
                          <a:latin typeface="Calibri" panose="020F0502020204030204" pitchFamily="34" charset="0"/>
                        </a:rPr>
                        <a:t>Fecha Máxima de liberación Concesionario:</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Fecha real de Cargue y Liberación de la OP</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422811970"/>
                  </a:ext>
                </a:extLst>
              </a:tr>
              <a:tr h="416126">
                <a:tc>
                  <a:txBody>
                    <a:bodyPr/>
                    <a:lstStyle/>
                    <a:p>
                      <a:pPr algn="ctr" fontAlgn="ctr"/>
                      <a:r>
                        <a:rPr lang="es-CO" sz="110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CCAP414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             484.142.526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Recursos: 16/12/2024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Liberación: 16/12/2024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20/12/2024 12:06:49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UAESP-CPC-ASE2-6639-24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20/12/2024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28054834"/>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diciembre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245394" y="5808901"/>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17689" y="1412711"/>
          <a:ext cx="8451005" cy="4326974"/>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1280">
                <a:tc>
                  <a:txBody>
                    <a:bodyPr/>
                    <a:lstStyle/>
                    <a:p>
                      <a:pPr algn="ctr" rtl="0" fontAlgn="ctr"/>
                      <a:r>
                        <a:rPr lang="es-CO" sz="10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PRÓRROGA</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303200">
                <a:tc>
                  <a:txBody>
                    <a:bodyPr/>
                    <a:lstStyle/>
                    <a:p>
                      <a:pPr algn="ctr" rtl="0" fontAlgn="ctr"/>
                      <a:r>
                        <a:rPr lang="es-CO" sz="10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1280">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Jul-24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Ago-24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Oct-24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14913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Nov-24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626336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0</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74</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864"/>
                          </a:solidFill>
                          <a:effectLst/>
                          <a:latin typeface="Calibri" panose="020F0502020204030204" pitchFamily="34" charset="0"/>
                        </a:rPr>
                        <a:t>76</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diciembre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E6959801-A388-5DC6-45D0-18B27EE6A2B5}"/>
              </a:ext>
            </a:extLst>
          </p:cNvPr>
          <p:cNvGraphicFramePr>
            <a:graphicFrameLocks noGrp="1"/>
          </p:cNvGraphicFramePr>
          <p:nvPr/>
        </p:nvGraphicFramePr>
        <p:xfrm>
          <a:off x="669925" y="1338082"/>
          <a:ext cx="10709275" cy="5078997"/>
        </p:xfrm>
        <a:graphic>
          <a:graphicData uri="http://schemas.openxmlformats.org/drawingml/2006/table">
            <a:tbl>
              <a:tblPr/>
              <a:tblGrid>
                <a:gridCol w="1347353">
                  <a:extLst>
                    <a:ext uri="{9D8B030D-6E8A-4147-A177-3AD203B41FA5}">
                      <a16:colId xmlns:a16="http://schemas.microsoft.com/office/drawing/2014/main" val="3025368582"/>
                    </a:ext>
                  </a:extLst>
                </a:gridCol>
                <a:gridCol w="973570">
                  <a:extLst>
                    <a:ext uri="{9D8B030D-6E8A-4147-A177-3AD203B41FA5}">
                      <a16:colId xmlns:a16="http://schemas.microsoft.com/office/drawing/2014/main" val="2556682686"/>
                    </a:ext>
                  </a:extLst>
                </a:gridCol>
                <a:gridCol w="8388352">
                  <a:extLst>
                    <a:ext uri="{9D8B030D-6E8A-4147-A177-3AD203B41FA5}">
                      <a16:colId xmlns:a16="http://schemas.microsoft.com/office/drawing/2014/main" val="3621223726"/>
                    </a:ext>
                  </a:extLst>
                </a:gridCol>
              </a:tblGrid>
              <a:tr h="210489">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668450253"/>
                  </a:ext>
                </a:extLst>
              </a:tr>
              <a:tr h="420978">
                <a:tc rowSpan="15">
                  <a:txBody>
                    <a:bodyPr/>
                    <a:lstStyle/>
                    <a:p>
                      <a:pPr algn="ctr" rtl="0" fontAlgn="ctr"/>
                      <a:r>
                        <a:rPr lang="es-CO" sz="120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4">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just" rtl="0" fontAlgn="ctr"/>
                      <a:r>
                        <a:rPr lang="es-MX" sz="1200" b="1" i="0" u="none" strike="noStrike" dirty="0">
                          <a:solidFill>
                            <a:srgbClr val="203764"/>
                          </a:solidFill>
                          <a:effectLst/>
                          <a:latin typeface="Calibri" panose="020F0502020204030204" pitchFamily="34" charset="0"/>
                        </a:rPr>
                        <a:t>BSC SEPTIEMBRE 2024: </a:t>
                      </a:r>
                      <a:r>
                        <a:rPr lang="es-MX" sz="1200" b="0" i="0" u="none" strike="noStrike" dirty="0">
                          <a:solidFill>
                            <a:srgbClr val="203764"/>
                          </a:solidFill>
                          <a:effectLst/>
                          <a:latin typeface="Calibri" panose="020F0502020204030204" pitchFamily="34" charset="0"/>
                        </a:rPr>
                        <a:t>El balance fue devuelto por parte de la SDHT, toda vez que, superaron el valor presupuestado para el cobro del BSC en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33039452"/>
                  </a:ext>
                </a:extLst>
              </a:tr>
              <a:tr h="420978">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OCTUBRE 2024: </a:t>
                      </a:r>
                      <a:r>
                        <a:rPr lang="es-MX" sz="1200" b="0" i="0" u="none" strike="noStrike" dirty="0">
                          <a:solidFill>
                            <a:srgbClr val="203764"/>
                          </a:solidFill>
                          <a:effectLst/>
                          <a:latin typeface="Calibri" panose="020F0502020204030204" pitchFamily="34" charset="0"/>
                        </a:rPr>
                        <a:t>El balance fue devuelto por parte de la SDHT, toda vez que, superaron el valor presupuestado para el cobro del BSC en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30724447"/>
                  </a:ext>
                </a:extLst>
              </a:tr>
              <a:tr h="420978">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NOVIEMBRE 2024: </a:t>
                      </a:r>
                      <a:r>
                        <a:rPr lang="es-MX" sz="1200" b="0" i="0" u="none" strike="noStrike" dirty="0">
                          <a:solidFill>
                            <a:srgbClr val="203764"/>
                          </a:solidFill>
                          <a:effectLst/>
                          <a:latin typeface="Calibri" panose="020F0502020204030204" pitchFamily="34" charset="0"/>
                        </a:rPr>
                        <a:t>El balance fue devuelto por parte de la SDHT, toda vez que, superaron el valor presupuestado para el cobro del BSC en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41023305"/>
                  </a:ext>
                </a:extLst>
              </a:tr>
              <a:tr h="420978">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DICIEMBRE 2024: </a:t>
                      </a:r>
                      <a:r>
                        <a:rPr lang="es-MX" sz="1200" b="0" i="0" u="none" strike="noStrike" dirty="0">
                          <a:solidFill>
                            <a:srgbClr val="203764"/>
                          </a:solidFill>
                          <a:effectLst/>
                          <a:latin typeface="Calibri" panose="020F0502020204030204" pitchFamily="34" charset="0"/>
                        </a:rPr>
                        <a:t>El balance fue devuelto por parte de la SDHT, toda vez que, superaron el valor presupuestado para el cobro del BSC en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76211827"/>
                  </a:ext>
                </a:extLst>
              </a:tr>
              <a:tr h="224250">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just" rtl="0" fontAlgn="ctr"/>
                      <a:r>
                        <a:rPr lang="es-MX" sz="1200" b="1" i="0" u="none" strike="noStrike">
                          <a:solidFill>
                            <a:srgbClr val="203764"/>
                          </a:solidFill>
                          <a:effectLst/>
                          <a:latin typeface="Calibri" panose="020F0502020204030204" pitchFamily="34" charset="0"/>
                        </a:rPr>
                        <a:t>BSC V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36704834"/>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a:solidFill>
                            <a:srgbClr val="203764"/>
                          </a:solidFill>
                          <a:effectLst/>
                          <a:latin typeface="Calibri" panose="020F0502020204030204" pitchFamily="34" charset="0"/>
                        </a:rPr>
                        <a:t>BSC VI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06107342"/>
                  </a:ext>
                </a:extLst>
              </a:tr>
              <a:tr h="420978">
                <a:tc vMerge="1">
                  <a:txBody>
                    <a:bodyPr/>
                    <a:lstStyle/>
                    <a:p>
                      <a:endParaRPr lang="es-CO"/>
                    </a:p>
                  </a:txBody>
                  <a:tcPr/>
                </a:tc>
                <a:tc rowSpan="4">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just" rtl="0" fontAlgn="ctr"/>
                      <a:r>
                        <a:rPr lang="es-MX" sz="1200" b="1" i="0" u="none" strike="noStrike" dirty="0">
                          <a:solidFill>
                            <a:srgbClr val="203764"/>
                          </a:solidFill>
                          <a:effectLst/>
                          <a:latin typeface="Calibri" panose="020F0502020204030204" pitchFamily="34" charset="0"/>
                        </a:rPr>
                        <a:t>BSC SEPTIEMBRE 2024: </a:t>
                      </a:r>
                      <a:r>
                        <a:rPr lang="es-MX" sz="1200" b="0" i="0" u="none" strike="noStrike" dirty="0">
                          <a:solidFill>
                            <a:srgbClr val="203764"/>
                          </a:solidFill>
                          <a:effectLst/>
                          <a:latin typeface="Calibri" panose="020F0502020204030204" pitchFamily="34" charset="0"/>
                        </a:rPr>
                        <a:t> El balance fue aprobado el 30/10/2024 y  fue pagado el 19/12/2024,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27/12/2024.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56776536"/>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a:solidFill>
                            <a:srgbClr val="203764"/>
                          </a:solidFill>
                          <a:effectLst/>
                          <a:latin typeface="Calibri" panose="020F0502020204030204" pitchFamily="34" charset="0"/>
                        </a:rPr>
                        <a:t>BSC OCTUBRE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03034113"/>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a:solidFill>
                            <a:srgbClr val="203764"/>
                          </a:solidFill>
                          <a:effectLst/>
                          <a:latin typeface="Calibri" panose="020F0502020204030204" pitchFamily="34" charset="0"/>
                        </a:rPr>
                        <a:t>BSC NOVIEMBRE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55843057"/>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DICIEMBRE 2024: </a:t>
                      </a:r>
                      <a:r>
                        <a:rPr lang="es-MX" sz="1200" b="0" i="0" u="none" strike="noStrike" dirty="0">
                          <a:solidFill>
                            <a:srgbClr val="203764"/>
                          </a:solidFill>
                          <a:effectLst/>
                          <a:latin typeface="Calibri" panose="020F0502020204030204" pitchFamily="34" charset="0"/>
                        </a:rPr>
                        <a:t>El balance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aprobado el 20/12/2024 y se encuentra pendiente su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70125920"/>
                  </a:ext>
                </a:extLst>
              </a:tr>
              <a:tr h="224250">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just" rtl="0" fontAlgn="ctr"/>
                      <a:r>
                        <a:rPr lang="es-MX" sz="1200" b="1" i="0" u="none" strike="noStrike" dirty="0">
                          <a:solidFill>
                            <a:srgbClr val="203764"/>
                          </a:solidFill>
                          <a:effectLst/>
                          <a:latin typeface="Calibri" panose="020F0502020204030204" pitchFamily="34" charset="0"/>
                        </a:rPr>
                        <a:t>BSC V BIMESTRE 2024: </a:t>
                      </a:r>
                      <a:r>
                        <a:rPr lang="es-MX" sz="1200" b="0" i="0" u="none" strike="noStrike" dirty="0">
                          <a:solidFill>
                            <a:srgbClr val="203764"/>
                          </a:solidFill>
                          <a:effectLst/>
                          <a:latin typeface="Calibri" panose="020F0502020204030204" pitchFamily="34" charset="0"/>
                        </a:rPr>
                        <a:t> El balance por valor de $1.875.300.584 se encuentra pendiente de aprobación y pago por parte de la SDHT; y sobre el valor remanente de $242.779.684 la SDHT solicitó radicar cuenta en la vigencia 2025, toda vez que superó el valor presupuestado para el BSC de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45486028"/>
                  </a:ext>
                </a:extLst>
              </a:tr>
              <a:tr h="420978">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VI BIMESTRE 2024: </a:t>
                      </a:r>
                      <a:r>
                        <a:rPr lang="es-MX" sz="1200" b="0" i="0" u="none" strike="noStrike" dirty="0">
                          <a:solidFill>
                            <a:srgbClr val="203764"/>
                          </a:solidFill>
                          <a:effectLst/>
                          <a:latin typeface="Calibri" panose="020F0502020204030204" pitchFamily="34" charset="0"/>
                        </a:rPr>
                        <a:t> El balance fue devuelto por parte de la SDHT, toda vez que, este superó el valor presupuestado para el cobro del BSC en la vigencia de 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69161184"/>
                  </a:ext>
                </a:extLst>
              </a:tr>
              <a:tr h="224250">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just" rtl="0" fontAlgn="ctr"/>
                      <a:r>
                        <a:rPr lang="es-MX" sz="1200" b="1" i="0" u="none" strike="noStrike" dirty="0">
                          <a:solidFill>
                            <a:srgbClr val="203764"/>
                          </a:solidFill>
                          <a:effectLst/>
                          <a:latin typeface="Calibri" panose="020F0502020204030204" pitchFamily="34" charset="0"/>
                        </a:rPr>
                        <a:t>BSC OCTUBRE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58117536"/>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NOVIEMBRE 2024: </a:t>
                      </a:r>
                      <a:r>
                        <a:rPr lang="es-MX" sz="1200" b="0" i="0" u="none" strike="noStrike" dirty="0">
                          <a:solidFill>
                            <a:srgbClr val="203764"/>
                          </a:solidFill>
                          <a:effectLst/>
                          <a:latin typeface="Calibri" panose="020F0502020204030204" pitchFamily="34" charset="0"/>
                        </a:rPr>
                        <a:t>El balance fue aprobado el 12/12/2024 y se encuentra pendiente su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26937249"/>
                  </a:ext>
                </a:extLst>
              </a:tr>
              <a:tr h="224250">
                <a:tc vMerge="1">
                  <a:txBody>
                    <a:bodyPr/>
                    <a:lstStyle/>
                    <a:p>
                      <a:endParaRPr lang="es-CO"/>
                    </a:p>
                  </a:txBody>
                  <a:tcPr/>
                </a:tc>
                <a:tc vMerge="1">
                  <a:txBody>
                    <a:bodyPr/>
                    <a:lstStyle/>
                    <a:p>
                      <a:endParaRPr lang="es-CO"/>
                    </a:p>
                  </a:txBody>
                  <a:tcPr/>
                </a:tc>
                <a:tc>
                  <a:txBody>
                    <a:bodyPr/>
                    <a:lstStyle/>
                    <a:p>
                      <a:pPr algn="just" rtl="0" fontAlgn="ctr"/>
                      <a:r>
                        <a:rPr lang="es-MX" sz="1200" b="1" i="0" u="none" strike="noStrike" dirty="0">
                          <a:solidFill>
                            <a:srgbClr val="203764"/>
                          </a:solidFill>
                          <a:effectLst/>
                          <a:latin typeface="Calibri" panose="020F0502020204030204" pitchFamily="34" charset="0"/>
                        </a:rPr>
                        <a:t>BSC OCTUBRE 2024: </a:t>
                      </a:r>
                      <a:r>
                        <a:rPr lang="es-MX" sz="1200" b="0" i="0" u="none" strike="noStrike" dirty="0">
                          <a:solidFill>
                            <a:srgbClr val="203764"/>
                          </a:solidFill>
                          <a:effectLst/>
                          <a:latin typeface="Calibri" panose="020F0502020204030204" pitchFamily="34" charset="0"/>
                        </a:rPr>
                        <a:t> El balance fue aprobado el 20/12/2024 y se encuentra pendiente su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99002773"/>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diciembre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6"/>
          <a:ext cx="10797798" cy="4614703"/>
        </p:xfrm>
        <a:graphic>
          <a:graphicData uri="http://schemas.openxmlformats.org/drawingml/2006/table">
            <a:tbl>
              <a:tblPr/>
              <a:tblGrid>
                <a:gridCol w="1620417">
                  <a:extLst>
                    <a:ext uri="{9D8B030D-6E8A-4147-A177-3AD203B41FA5}">
                      <a16:colId xmlns:a16="http://schemas.microsoft.com/office/drawing/2014/main" val="3389405581"/>
                    </a:ext>
                  </a:extLst>
                </a:gridCol>
                <a:gridCol w="1363842">
                  <a:extLst>
                    <a:ext uri="{9D8B030D-6E8A-4147-A177-3AD203B41FA5}">
                      <a16:colId xmlns:a16="http://schemas.microsoft.com/office/drawing/2014/main" val="2882434122"/>
                    </a:ext>
                  </a:extLst>
                </a:gridCol>
                <a:gridCol w="7813539">
                  <a:extLst>
                    <a:ext uri="{9D8B030D-6E8A-4147-A177-3AD203B41FA5}">
                      <a16:colId xmlns:a16="http://schemas.microsoft.com/office/drawing/2014/main" val="2657212240"/>
                    </a:ext>
                  </a:extLst>
                </a:gridCol>
              </a:tblGrid>
              <a:tr h="206059">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997054">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noviembre 2024 correspondiente al recaudo de octubre de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el reporte de remuneración informado por Proceraseo S.A.S. para dicho periodo. </a:t>
                      </a:r>
                    </a:p>
                    <a:p>
                      <a:pPr algn="just" rtl="0" fontAlgn="ctr"/>
                      <a:endParaRPr lang="es-MX" sz="1200" b="0" i="0" u="none" strike="noStrike" dirty="0">
                        <a:solidFill>
                          <a:srgbClr val="203764"/>
                        </a:solidFill>
                        <a:effectLst/>
                        <a:latin typeface="Calibri" panose="020F0502020204030204" pitchFamily="34" charset="0"/>
                      </a:endParaRPr>
                    </a:p>
                    <a:p>
                      <a:pPr algn="just" rtl="0" fontAlgn="ctr"/>
                      <a:r>
                        <a:rPr lang="es-MX" sz="1200" b="0" i="0" u="none" strike="noStrike" dirty="0">
                          <a:solidFill>
                            <a:srgbClr val="203764"/>
                          </a:solidFill>
                          <a:effectLst/>
                          <a:latin typeface="Calibri" panose="020F0502020204030204" pitchFamily="34" charset="0"/>
                        </a:rPr>
                        <a:t>A corte 31 de diciembre de 2024 quedó en revisión de la Interventoría el giro realizado por al Fiduciaria en diciembre correspondiente al recaudo de noviembre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03808">
                <a:tc>
                  <a:txBody>
                    <a:bodyPr/>
                    <a:lstStyle/>
                    <a:p>
                      <a:pPr algn="ctr" rtl="0" fontAlgn="ctr"/>
                      <a:r>
                        <a:rPr lang="es-MX" sz="1200" b="1" i="0" u="none" strike="noStrike" dirty="0">
                          <a:solidFill>
                            <a:srgbClr val="203764"/>
                          </a:solidFill>
                          <a:effectLst/>
                          <a:latin typeface="Calibri" panose="020F0502020204030204" pitchFamily="34" charset="0"/>
                        </a:rPr>
                        <a:t>Disposición Final</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03808">
                <a:tc>
                  <a:txBody>
                    <a:bodyPr/>
                    <a:lstStyle/>
                    <a:p>
                      <a:pPr algn="ctr" rtl="0" fontAlgn="ctr"/>
                      <a:r>
                        <a:rPr lang="es-MX" sz="1200" b="1" i="0" u="none" strike="noStrike" dirty="0">
                          <a:solidFill>
                            <a:srgbClr val="203764"/>
                          </a:solidFill>
                          <a:effectLst/>
                          <a:latin typeface="Calibri" panose="020F0502020204030204" pitchFamily="34" charset="0"/>
                        </a:rPr>
                        <a:t>Lixiviados</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997054">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revisó la liquidación y pago correspondiente a los comités de conciliación de cuentas que los Concesionarios realizaron </a:t>
                      </a:r>
                      <a:r>
                        <a:rPr lang="es-MX" sz="1200" b="0" i="0" u="none" strike="noStrike">
                          <a:solidFill>
                            <a:srgbClr val="203764"/>
                          </a:solidFill>
                          <a:effectLst/>
                          <a:latin typeface="Calibri" panose="020F0502020204030204" pitchFamily="34" charset="0"/>
                        </a:rPr>
                        <a:t>en octubre y noviembre </a:t>
                      </a:r>
                      <a:r>
                        <a:rPr lang="es-MX" sz="1200" b="0" i="0" u="none" strike="noStrike" dirty="0">
                          <a:solidFill>
                            <a:srgbClr val="203764"/>
                          </a:solidFill>
                          <a:effectLst/>
                          <a:latin typeface="Calibri" panose="020F0502020204030204" pitchFamily="34" charset="0"/>
                        </a:rPr>
                        <a:t>2024.</a:t>
                      </a:r>
                    </a:p>
                    <a:p>
                      <a:pPr algn="just" rtl="0" fontAlgn="ctr"/>
                      <a:endParaRPr lang="es-MX" sz="1200" b="0" i="0" u="none" strike="noStrike" dirty="0">
                        <a:solidFill>
                          <a:srgbClr val="203764"/>
                        </a:solidFill>
                        <a:effectLst/>
                        <a:latin typeface="Calibri" panose="020F0502020204030204" pitchFamily="34" charset="0"/>
                      </a:endParaRPr>
                    </a:p>
                    <a:p>
                      <a:pPr algn="just" rtl="0" fontAlgn="ctr"/>
                      <a:r>
                        <a:rPr lang="es-MX" sz="1200" b="0" i="0" u="none" strike="noStrike" dirty="0">
                          <a:solidFill>
                            <a:srgbClr val="203764"/>
                          </a:solidFill>
                          <a:effectLst/>
                          <a:latin typeface="Calibri" panose="020F0502020204030204" pitchFamily="34" charset="0"/>
                        </a:rPr>
                        <a:t>A corte 31 de diciembre de 2024 quedó en revisión de la Interventoría la información de los comités de aprovechamiento realizados en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01556">
                <a:tc rowSpan="2">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3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octubre de 2024, así mismo, identificó que al corte 31 de diciembre de 2024 los recursos eran insuficientes para el pago de las facturas del servicio de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01556">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2 y ASE 4</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La Interventoría verificó que el Concesionario no pagó oportunamente la factura del servicio de octubre de 2024, así mismo, identificó que al corte 31 de diciembre de 2024 los recursos eran insuficientes para el pago de la factura del servicio de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29307353"/>
                  </a:ext>
                </a:extLst>
              </a:tr>
              <a:tr h="403808">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BE5BE1C5-90FA-934A-7136-5AAE0BD9309E}"/>
              </a:ext>
            </a:extLst>
          </p:cNvPr>
          <p:cNvGraphicFramePr>
            <a:graphicFrameLocks noGrp="1"/>
          </p:cNvGraphicFramePr>
          <p:nvPr/>
        </p:nvGraphicFramePr>
        <p:xfrm>
          <a:off x="2725132" y="1245513"/>
          <a:ext cx="8903304" cy="4992729"/>
        </p:xfrm>
        <a:graphic>
          <a:graphicData uri="http://schemas.openxmlformats.org/drawingml/2006/table">
            <a:tbl>
              <a:tblPr/>
              <a:tblGrid>
                <a:gridCol w="1375913">
                  <a:extLst>
                    <a:ext uri="{9D8B030D-6E8A-4147-A177-3AD203B41FA5}">
                      <a16:colId xmlns:a16="http://schemas.microsoft.com/office/drawing/2014/main" val="3862463463"/>
                    </a:ext>
                  </a:extLst>
                </a:gridCol>
                <a:gridCol w="1261253">
                  <a:extLst>
                    <a:ext uri="{9D8B030D-6E8A-4147-A177-3AD203B41FA5}">
                      <a16:colId xmlns:a16="http://schemas.microsoft.com/office/drawing/2014/main" val="4013307458"/>
                    </a:ext>
                  </a:extLst>
                </a:gridCol>
                <a:gridCol w="1112196">
                  <a:extLst>
                    <a:ext uri="{9D8B030D-6E8A-4147-A177-3AD203B41FA5}">
                      <a16:colId xmlns:a16="http://schemas.microsoft.com/office/drawing/2014/main" val="1405602472"/>
                    </a:ext>
                  </a:extLst>
                </a:gridCol>
                <a:gridCol w="894343">
                  <a:extLst>
                    <a:ext uri="{9D8B030D-6E8A-4147-A177-3AD203B41FA5}">
                      <a16:colId xmlns:a16="http://schemas.microsoft.com/office/drawing/2014/main" val="2372229329"/>
                    </a:ext>
                  </a:extLst>
                </a:gridCol>
                <a:gridCol w="1160926">
                  <a:extLst>
                    <a:ext uri="{9D8B030D-6E8A-4147-A177-3AD203B41FA5}">
                      <a16:colId xmlns:a16="http://schemas.microsoft.com/office/drawing/2014/main" val="2925199400"/>
                    </a:ext>
                  </a:extLst>
                </a:gridCol>
                <a:gridCol w="610562">
                  <a:extLst>
                    <a:ext uri="{9D8B030D-6E8A-4147-A177-3AD203B41FA5}">
                      <a16:colId xmlns:a16="http://schemas.microsoft.com/office/drawing/2014/main" val="3154391386"/>
                    </a:ext>
                  </a:extLst>
                </a:gridCol>
                <a:gridCol w="986071">
                  <a:extLst>
                    <a:ext uri="{9D8B030D-6E8A-4147-A177-3AD203B41FA5}">
                      <a16:colId xmlns:a16="http://schemas.microsoft.com/office/drawing/2014/main" val="2666160668"/>
                    </a:ext>
                  </a:extLst>
                </a:gridCol>
                <a:gridCol w="676492">
                  <a:extLst>
                    <a:ext uri="{9D8B030D-6E8A-4147-A177-3AD203B41FA5}">
                      <a16:colId xmlns:a16="http://schemas.microsoft.com/office/drawing/2014/main" val="3295481107"/>
                    </a:ext>
                  </a:extLst>
                </a:gridCol>
                <a:gridCol w="825548">
                  <a:extLst>
                    <a:ext uri="{9D8B030D-6E8A-4147-A177-3AD203B41FA5}">
                      <a16:colId xmlns:a16="http://schemas.microsoft.com/office/drawing/2014/main" val="3970568489"/>
                    </a:ext>
                  </a:extLst>
                </a:gridCol>
              </a:tblGrid>
              <a:tr h="146845">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22372763"/>
                  </a:ext>
                </a:extLst>
              </a:tr>
              <a:tr h="440534">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21128487"/>
                  </a:ext>
                </a:extLst>
              </a:tr>
              <a:tr h="146845">
                <a:tc>
                  <a:txBody>
                    <a:bodyPr/>
                    <a:lstStyle/>
                    <a:p>
                      <a:pPr algn="ctr" rtl="0" fontAlgn="ctr"/>
                      <a:r>
                        <a:rPr lang="es-CO" sz="900" b="1" i="0" u="none" strike="noStrike" dirty="0">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73713518"/>
                  </a:ext>
                </a:extLst>
              </a:tr>
              <a:tr h="146845">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19584192"/>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8850750"/>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7312816"/>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53219455"/>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1830246"/>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8494248"/>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61116737"/>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6786483"/>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0803728"/>
                  </a:ext>
                </a:extLst>
              </a:tr>
              <a:tr h="146845">
                <a:tc>
                  <a:txBody>
                    <a:bodyPr/>
                    <a:lstStyle/>
                    <a:p>
                      <a:pPr algn="l" rtl="0" fontAlgn="ctr"/>
                      <a:r>
                        <a:rPr lang="es-CO" sz="900" b="0" i="0" u="none" strike="noStrike" dirty="0">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4706098"/>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1988208"/>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8514630"/>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17002135"/>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954533"/>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5220778"/>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8138079"/>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14585287"/>
                  </a:ext>
                </a:extLst>
              </a:tr>
              <a:tr h="293690">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496756"/>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$ 1.467,60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$ 1.295,18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6641276"/>
                  </a:ext>
                </a:extLst>
              </a:tr>
              <a:tr h="146845">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17215443"/>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60524599"/>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3355841"/>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9859603"/>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7807792"/>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6921880"/>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4249755"/>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69235010"/>
                  </a:ext>
                </a:extLst>
              </a:tr>
              <a:tr h="146845">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1778130"/>
                  </a:ext>
                </a:extLst>
              </a:tr>
            </a:tbl>
          </a:graphicData>
        </a:graphic>
      </p:graphicFrame>
    </p:spTree>
  </p:cSld>
  <p:clrMapOvr>
    <a:masterClrMapping/>
  </p:clrMapOvr>
  <p:transition spd="slow"/>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04622FA-273A-3C95-917E-DC5A608B067B}"/>
              </a:ext>
            </a:extLst>
          </p:cNvPr>
          <p:cNvGraphicFramePr>
            <a:graphicFrameLocks noGrp="1"/>
          </p:cNvGraphicFramePr>
          <p:nvPr/>
        </p:nvGraphicFramePr>
        <p:xfrm>
          <a:off x="2571750" y="1275806"/>
          <a:ext cx="9007475" cy="4769391"/>
        </p:xfrm>
        <a:graphic>
          <a:graphicData uri="http://schemas.openxmlformats.org/drawingml/2006/table">
            <a:tbl>
              <a:tblPr/>
              <a:tblGrid>
                <a:gridCol w="1392011">
                  <a:extLst>
                    <a:ext uri="{9D8B030D-6E8A-4147-A177-3AD203B41FA5}">
                      <a16:colId xmlns:a16="http://schemas.microsoft.com/office/drawing/2014/main" val="1553881898"/>
                    </a:ext>
                  </a:extLst>
                </a:gridCol>
                <a:gridCol w="1276011">
                  <a:extLst>
                    <a:ext uri="{9D8B030D-6E8A-4147-A177-3AD203B41FA5}">
                      <a16:colId xmlns:a16="http://schemas.microsoft.com/office/drawing/2014/main" val="2861664500"/>
                    </a:ext>
                  </a:extLst>
                </a:gridCol>
                <a:gridCol w="1125210">
                  <a:extLst>
                    <a:ext uri="{9D8B030D-6E8A-4147-A177-3AD203B41FA5}">
                      <a16:colId xmlns:a16="http://schemas.microsoft.com/office/drawing/2014/main" val="3466368968"/>
                    </a:ext>
                  </a:extLst>
                </a:gridCol>
                <a:gridCol w="904808">
                  <a:extLst>
                    <a:ext uri="{9D8B030D-6E8A-4147-A177-3AD203B41FA5}">
                      <a16:colId xmlns:a16="http://schemas.microsoft.com/office/drawing/2014/main" val="3946299682"/>
                    </a:ext>
                  </a:extLst>
                </a:gridCol>
                <a:gridCol w="1174509">
                  <a:extLst>
                    <a:ext uri="{9D8B030D-6E8A-4147-A177-3AD203B41FA5}">
                      <a16:colId xmlns:a16="http://schemas.microsoft.com/office/drawing/2014/main" val="1871448343"/>
                    </a:ext>
                  </a:extLst>
                </a:gridCol>
                <a:gridCol w="617706">
                  <a:extLst>
                    <a:ext uri="{9D8B030D-6E8A-4147-A177-3AD203B41FA5}">
                      <a16:colId xmlns:a16="http://schemas.microsoft.com/office/drawing/2014/main" val="302442089"/>
                    </a:ext>
                  </a:extLst>
                </a:gridCol>
                <a:gridCol w="997608">
                  <a:extLst>
                    <a:ext uri="{9D8B030D-6E8A-4147-A177-3AD203B41FA5}">
                      <a16:colId xmlns:a16="http://schemas.microsoft.com/office/drawing/2014/main" val="2962694085"/>
                    </a:ext>
                  </a:extLst>
                </a:gridCol>
                <a:gridCol w="684406">
                  <a:extLst>
                    <a:ext uri="{9D8B030D-6E8A-4147-A177-3AD203B41FA5}">
                      <a16:colId xmlns:a16="http://schemas.microsoft.com/office/drawing/2014/main" val="3479658619"/>
                    </a:ext>
                  </a:extLst>
                </a:gridCol>
                <a:gridCol w="835206">
                  <a:extLst>
                    <a:ext uri="{9D8B030D-6E8A-4147-A177-3AD203B41FA5}">
                      <a16:colId xmlns:a16="http://schemas.microsoft.com/office/drawing/2014/main" val="1147628795"/>
                    </a:ext>
                  </a:extLst>
                </a:gridCol>
              </a:tblGrid>
              <a:tr h="144527">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70761883"/>
                  </a:ext>
                </a:extLst>
              </a:tr>
              <a:tr h="433581">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26531431"/>
                  </a:ext>
                </a:extLst>
              </a:tr>
              <a:tr h="144527">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$ 103.454,63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82363395"/>
                  </a:ext>
                </a:extLst>
              </a:tr>
              <a:tr h="144527">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13791137"/>
                  </a:ext>
                </a:extLst>
              </a:tr>
              <a:tr h="144527">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63799335"/>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0927744"/>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4279376"/>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8785765"/>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543462"/>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4677196"/>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8288869"/>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465409"/>
                  </a:ext>
                </a:extLst>
              </a:tr>
              <a:tr h="144527">
                <a:tc>
                  <a:txBody>
                    <a:bodyPr/>
                    <a:lstStyle/>
                    <a:p>
                      <a:pPr algn="l" rtl="0" fontAlgn="ctr"/>
                      <a:r>
                        <a:rPr lang="es-CO" sz="900" b="0" i="0" u="none" strike="noStrike" dirty="0">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0300477"/>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108769"/>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0027978"/>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75490"/>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3900058"/>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78264723"/>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06142816"/>
                  </a:ext>
                </a:extLst>
              </a:tr>
              <a:tr h="289054">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4558002"/>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$ 5.756,27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3214905"/>
                  </a:ext>
                </a:extLst>
              </a:tr>
              <a:tr h="144527">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9564445"/>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45020150"/>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8245106"/>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663128"/>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7000551"/>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2013805"/>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4554902"/>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8229878"/>
                  </a:ext>
                </a:extLst>
              </a:tr>
              <a:tr h="144527">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3736604"/>
                  </a:ext>
                </a:extLst>
              </a:tr>
            </a:tbl>
          </a:graphicData>
        </a:graphic>
      </p:graphicFrame>
    </p:spTree>
  </p:cSld>
  <p:clrMapOvr>
    <a:masterClrMapping/>
  </p:clrMapOvr>
  <p:transition spd="slow"/>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01BC8E3-12BA-281C-30FA-C9C836A5118A}"/>
              </a:ext>
            </a:extLst>
          </p:cNvPr>
          <p:cNvGraphicFramePr>
            <a:graphicFrameLocks noGrp="1"/>
          </p:cNvGraphicFramePr>
          <p:nvPr>
            <p:extLst>
              <p:ext uri="{D42A27DB-BD31-4B8C-83A1-F6EECF244321}">
                <p14:modId xmlns:p14="http://schemas.microsoft.com/office/powerpoint/2010/main" val="1791929373"/>
              </p:ext>
            </p:extLst>
          </p:nvPr>
        </p:nvGraphicFramePr>
        <p:xfrm>
          <a:off x="406629" y="2536772"/>
          <a:ext cx="11212342" cy="3514263"/>
        </p:xfrm>
        <a:graphic>
          <a:graphicData uri="http://schemas.openxmlformats.org/drawingml/2006/table">
            <a:tbl>
              <a:tblPr/>
              <a:tblGrid>
                <a:gridCol w="779989">
                  <a:extLst>
                    <a:ext uri="{9D8B030D-6E8A-4147-A177-3AD203B41FA5}">
                      <a16:colId xmlns:a16="http://schemas.microsoft.com/office/drawing/2014/main" val="516973820"/>
                    </a:ext>
                  </a:extLst>
                </a:gridCol>
                <a:gridCol w="909987">
                  <a:extLst>
                    <a:ext uri="{9D8B030D-6E8A-4147-A177-3AD203B41FA5}">
                      <a16:colId xmlns:a16="http://schemas.microsoft.com/office/drawing/2014/main" val="1857080162"/>
                    </a:ext>
                  </a:extLst>
                </a:gridCol>
                <a:gridCol w="181997">
                  <a:extLst>
                    <a:ext uri="{9D8B030D-6E8A-4147-A177-3AD203B41FA5}">
                      <a16:colId xmlns:a16="http://schemas.microsoft.com/office/drawing/2014/main" val="2632916443"/>
                    </a:ext>
                  </a:extLst>
                </a:gridCol>
                <a:gridCol w="779989">
                  <a:extLst>
                    <a:ext uri="{9D8B030D-6E8A-4147-A177-3AD203B41FA5}">
                      <a16:colId xmlns:a16="http://schemas.microsoft.com/office/drawing/2014/main" val="142312370"/>
                    </a:ext>
                  </a:extLst>
                </a:gridCol>
                <a:gridCol w="1026986">
                  <a:extLst>
                    <a:ext uri="{9D8B030D-6E8A-4147-A177-3AD203B41FA5}">
                      <a16:colId xmlns:a16="http://schemas.microsoft.com/office/drawing/2014/main" val="435442779"/>
                    </a:ext>
                  </a:extLst>
                </a:gridCol>
                <a:gridCol w="181997">
                  <a:extLst>
                    <a:ext uri="{9D8B030D-6E8A-4147-A177-3AD203B41FA5}">
                      <a16:colId xmlns:a16="http://schemas.microsoft.com/office/drawing/2014/main" val="1800611908"/>
                    </a:ext>
                  </a:extLst>
                </a:gridCol>
                <a:gridCol w="779989">
                  <a:extLst>
                    <a:ext uri="{9D8B030D-6E8A-4147-A177-3AD203B41FA5}">
                      <a16:colId xmlns:a16="http://schemas.microsoft.com/office/drawing/2014/main" val="2127818186"/>
                    </a:ext>
                  </a:extLst>
                </a:gridCol>
                <a:gridCol w="909987">
                  <a:extLst>
                    <a:ext uri="{9D8B030D-6E8A-4147-A177-3AD203B41FA5}">
                      <a16:colId xmlns:a16="http://schemas.microsoft.com/office/drawing/2014/main" val="3346705328"/>
                    </a:ext>
                  </a:extLst>
                </a:gridCol>
                <a:gridCol w="181997">
                  <a:extLst>
                    <a:ext uri="{9D8B030D-6E8A-4147-A177-3AD203B41FA5}">
                      <a16:colId xmlns:a16="http://schemas.microsoft.com/office/drawing/2014/main" val="1081711676"/>
                    </a:ext>
                  </a:extLst>
                </a:gridCol>
                <a:gridCol w="779989">
                  <a:extLst>
                    <a:ext uri="{9D8B030D-6E8A-4147-A177-3AD203B41FA5}">
                      <a16:colId xmlns:a16="http://schemas.microsoft.com/office/drawing/2014/main" val="266462701"/>
                    </a:ext>
                  </a:extLst>
                </a:gridCol>
                <a:gridCol w="887239">
                  <a:extLst>
                    <a:ext uri="{9D8B030D-6E8A-4147-A177-3AD203B41FA5}">
                      <a16:colId xmlns:a16="http://schemas.microsoft.com/office/drawing/2014/main" val="15935460"/>
                    </a:ext>
                  </a:extLst>
                </a:gridCol>
                <a:gridCol w="181997">
                  <a:extLst>
                    <a:ext uri="{9D8B030D-6E8A-4147-A177-3AD203B41FA5}">
                      <a16:colId xmlns:a16="http://schemas.microsoft.com/office/drawing/2014/main" val="294462169"/>
                    </a:ext>
                  </a:extLst>
                </a:gridCol>
                <a:gridCol w="779989">
                  <a:extLst>
                    <a:ext uri="{9D8B030D-6E8A-4147-A177-3AD203B41FA5}">
                      <a16:colId xmlns:a16="http://schemas.microsoft.com/office/drawing/2014/main" val="2707504697"/>
                    </a:ext>
                  </a:extLst>
                </a:gridCol>
                <a:gridCol w="922987">
                  <a:extLst>
                    <a:ext uri="{9D8B030D-6E8A-4147-A177-3AD203B41FA5}">
                      <a16:colId xmlns:a16="http://schemas.microsoft.com/office/drawing/2014/main" val="2038653951"/>
                    </a:ext>
                  </a:extLst>
                </a:gridCol>
                <a:gridCol w="181997">
                  <a:extLst>
                    <a:ext uri="{9D8B030D-6E8A-4147-A177-3AD203B41FA5}">
                      <a16:colId xmlns:a16="http://schemas.microsoft.com/office/drawing/2014/main" val="3789049553"/>
                    </a:ext>
                  </a:extLst>
                </a:gridCol>
                <a:gridCol w="779989">
                  <a:extLst>
                    <a:ext uri="{9D8B030D-6E8A-4147-A177-3AD203B41FA5}">
                      <a16:colId xmlns:a16="http://schemas.microsoft.com/office/drawing/2014/main" val="1403352202"/>
                    </a:ext>
                  </a:extLst>
                </a:gridCol>
                <a:gridCol w="965237">
                  <a:extLst>
                    <a:ext uri="{9D8B030D-6E8A-4147-A177-3AD203B41FA5}">
                      <a16:colId xmlns:a16="http://schemas.microsoft.com/office/drawing/2014/main" val="3458228859"/>
                    </a:ext>
                  </a:extLst>
                </a:gridCol>
              </a:tblGrid>
              <a:tr h="50913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8259454"/>
                  </a:ext>
                </a:extLst>
              </a:tr>
              <a:tr h="248358">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05390207"/>
                  </a:ext>
                </a:extLst>
              </a:tr>
              <a:tr h="24835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3922159928"/>
                  </a:ext>
                </a:extLst>
              </a:tr>
              <a:tr h="248358">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0758182"/>
                  </a:ext>
                </a:extLst>
              </a:tr>
              <a:tr h="248358">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749793425"/>
                  </a:ext>
                </a:extLst>
              </a:tr>
              <a:tr h="260775">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97348666"/>
                  </a:ext>
                </a:extLst>
              </a:tr>
              <a:tr h="248358">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3086758905"/>
                  </a:ext>
                </a:extLst>
              </a:tr>
              <a:tr h="248358">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01265627"/>
                  </a:ext>
                </a:extLst>
              </a:tr>
              <a:tr h="248358">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15.043</a:t>
                      </a:r>
                    </a:p>
                  </a:txBody>
                  <a:tcPr marL="0" marR="0" marT="0" marB="0" anchor="ctr">
                    <a:lnL>
                      <a:noFill/>
                    </a:lnL>
                    <a:lnR>
                      <a:noFill/>
                    </a:lnR>
                    <a:lnT>
                      <a:noFill/>
                    </a:lnT>
                    <a:lnB>
                      <a:noFill/>
                    </a:lnB>
                    <a:noFill/>
                  </a:tcPr>
                </a:tc>
                <a:extLst>
                  <a:ext uri="{0D108BD9-81ED-4DB2-BD59-A6C34878D82A}">
                    <a16:rowId xmlns:a16="http://schemas.microsoft.com/office/drawing/2014/main" val="2906686141"/>
                  </a:ext>
                </a:extLst>
              </a:tr>
              <a:tr h="248358">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52828030"/>
                  </a:ext>
                </a:extLst>
              </a:tr>
              <a:tr h="248358">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16.579</a:t>
                      </a:r>
                    </a:p>
                  </a:txBody>
                  <a:tcPr marL="0" marR="0" marT="0" marB="0" anchor="ctr">
                    <a:lnL>
                      <a:noFill/>
                    </a:lnL>
                    <a:lnR>
                      <a:noFill/>
                    </a:lnR>
                    <a:lnT>
                      <a:noFill/>
                    </a:lnT>
                    <a:lnB>
                      <a:noFill/>
                    </a:lnB>
                    <a:noFill/>
                  </a:tcPr>
                </a:tc>
                <a:extLst>
                  <a:ext uri="{0D108BD9-81ED-4DB2-BD59-A6C34878D82A}">
                    <a16:rowId xmlns:a16="http://schemas.microsoft.com/office/drawing/2014/main" val="3038818729"/>
                  </a:ext>
                </a:extLst>
              </a:tr>
              <a:tr h="248358">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6.044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19680435"/>
                  </a:ext>
                </a:extLst>
              </a:tr>
              <a:tr h="260775">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53.651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58.476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20.400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20.470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171.840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2859317"/>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2348AA15-DC14-7395-A7EE-B30DDF00F7D3}"/>
              </a:ext>
            </a:extLst>
          </p:cNvPr>
          <p:cNvGraphicFramePr>
            <a:graphicFrameLocks noGrp="1"/>
          </p:cNvGraphicFramePr>
          <p:nvPr/>
        </p:nvGraphicFramePr>
        <p:xfrm>
          <a:off x="2720600" y="2026066"/>
          <a:ext cx="9217548" cy="2105025"/>
        </p:xfrm>
        <a:graphic>
          <a:graphicData uri="http://schemas.openxmlformats.org/drawingml/2006/table">
            <a:tbl>
              <a:tblPr/>
              <a:tblGrid>
                <a:gridCol w="1424476">
                  <a:extLst>
                    <a:ext uri="{9D8B030D-6E8A-4147-A177-3AD203B41FA5}">
                      <a16:colId xmlns:a16="http://schemas.microsoft.com/office/drawing/2014/main" val="197297253"/>
                    </a:ext>
                  </a:extLst>
                </a:gridCol>
                <a:gridCol w="1169308">
                  <a:extLst>
                    <a:ext uri="{9D8B030D-6E8A-4147-A177-3AD203B41FA5}">
                      <a16:colId xmlns:a16="http://schemas.microsoft.com/office/drawing/2014/main" val="166086526"/>
                    </a:ext>
                  </a:extLst>
                </a:gridCol>
                <a:gridCol w="1077363">
                  <a:extLst>
                    <a:ext uri="{9D8B030D-6E8A-4147-A177-3AD203B41FA5}">
                      <a16:colId xmlns:a16="http://schemas.microsoft.com/office/drawing/2014/main" val="2092070230"/>
                    </a:ext>
                  </a:extLst>
                </a:gridCol>
                <a:gridCol w="869132">
                  <a:extLst>
                    <a:ext uri="{9D8B030D-6E8A-4147-A177-3AD203B41FA5}">
                      <a16:colId xmlns:a16="http://schemas.microsoft.com/office/drawing/2014/main" val="3038744348"/>
                    </a:ext>
                  </a:extLst>
                </a:gridCol>
                <a:gridCol w="1330860">
                  <a:extLst>
                    <a:ext uri="{9D8B030D-6E8A-4147-A177-3AD203B41FA5}">
                      <a16:colId xmlns:a16="http://schemas.microsoft.com/office/drawing/2014/main" val="1481610584"/>
                    </a:ext>
                  </a:extLst>
                </a:gridCol>
                <a:gridCol w="651849">
                  <a:extLst>
                    <a:ext uri="{9D8B030D-6E8A-4147-A177-3AD203B41FA5}">
                      <a16:colId xmlns:a16="http://schemas.microsoft.com/office/drawing/2014/main" val="1491294202"/>
                    </a:ext>
                  </a:extLst>
                </a:gridCol>
                <a:gridCol w="995881">
                  <a:extLst>
                    <a:ext uri="{9D8B030D-6E8A-4147-A177-3AD203B41FA5}">
                      <a16:colId xmlns:a16="http://schemas.microsoft.com/office/drawing/2014/main" val="680808047"/>
                    </a:ext>
                  </a:extLst>
                </a:gridCol>
                <a:gridCol w="843994">
                  <a:extLst>
                    <a:ext uri="{9D8B030D-6E8A-4147-A177-3AD203B41FA5}">
                      <a16:colId xmlns:a16="http://schemas.microsoft.com/office/drawing/2014/main" val="116635385"/>
                    </a:ext>
                  </a:extLst>
                </a:gridCol>
                <a:gridCol w="854685">
                  <a:extLst>
                    <a:ext uri="{9D8B030D-6E8A-4147-A177-3AD203B41FA5}">
                      <a16:colId xmlns:a16="http://schemas.microsoft.com/office/drawing/2014/main" val="792442665"/>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5090368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88639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543552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8772611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71267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154725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160911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7984733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0596196"/>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352182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0249151"/>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5C00DE20-4FB7-F828-BBA3-69938AFB744F}"/>
              </a:ext>
            </a:extLst>
          </p:cNvPr>
          <p:cNvGraphicFramePr>
            <a:graphicFrameLocks noGrp="1"/>
          </p:cNvGraphicFramePr>
          <p:nvPr/>
        </p:nvGraphicFramePr>
        <p:xfrm>
          <a:off x="2762015" y="1244254"/>
          <a:ext cx="8953737" cy="4933036"/>
        </p:xfrm>
        <a:graphic>
          <a:graphicData uri="http://schemas.openxmlformats.org/drawingml/2006/table">
            <a:tbl>
              <a:tblPr/>
              <a:tblGrid>
                <a:gridCol w="1383707">
                  <a:extLst>
                    <a:ext uri="{9D8B030D-6E8A-4147-A177-3AD203B41FA5}">
                      <a16:colId xmlns:a16="http://schemas.microsoft.com/office/drawing/2014/main" val="2550613008"/>
                    </a:ext>
                  </a:extLst>
                </a:gridCol>
                <a:gridCol w="1268398">
                  <a:extLst>
                    <a:ext uri="{9D8B030D-6E8A-4147-A177-3AD203B41FA5}">
                      <a16:colId xmlns:a16="http://schemas.microsoft.com/office/drawing/2014/main" val="687672658"/>
                    </a:ext>
                  </a:extLst>
                </a:gridCol>
                <a:gridCol w="1118497">
                  <a:extLst>
                    <a:ext uri="{9D8B030D-6E8A-4147-A177-3AD203B41FA5}">
                      <a16:colId xmlns:a16="http://schemas.microsoft.com/office/drawing/2014/main" val="1719932757"/>
                    </a:ext>
                  </a:extLst>
                </a:gridCol>
                <a:gridCol w="899410">
                  <a:extLst>
                    <a:ext uri="{9D8B030D-6E8A-4147-A177-3AD203B41FA5}">
                      <a16:colId xmlns:a16="http://schemas.microsoft.com/office/drawing/2014/main" val="616881968"/>
                    </a:ext>
                  </a:extLst>
                </a:gridCol>
                <a:gridCol w="1167502">
                  <a:extLst>
                    <a:ext uri="{9D8B030D-6E8A-4147-A177-3AD203B41FA5}">
                      <a16:colId xmlns:a16="http://schemas.microsoft.com/office/drawing/2014/main" val="3015306502"/>
                    </a:ext>
                  </a:extLst>
                </a:gridCol>
                <a:gridCol w="614020">
                  <a:extLst>
                    <a:ext uri="{9D8B030D-6E8A-4147-A177-3AD203B41FA5}">
                      <a16:colId xmlns:a16="http://schemas.microsoft.com/office/drawing/2014/main" val="3709484923"/>
                    </a:ext>
                  </a:extLst>
                </a:gridCol>
                <a:gridCol w="991656">
                  <a:extLst>
                    <a:ext uri="{9D8B030D-6E8A-4147-A177-3AD203B41FA5}">
                      <a16:colId xmlns:a16="http://schemas.microsoft.com/office/drawing/2014/main" val="1743349179"/>
                    </a:ext>
                  </a:extLst>
                </a:gridCol>
                <a:gridCol w="680323">
                  <a:extLst>
                    <a:ext uri="{9D8B030D-6E8A-4147-A177-3AD203B41FA5}">
                      <a16:colId xmlns:a16="http://schemas.microsoft.com/office/drawing/2014/main" val="3742192487"/>
                    </a:ext>
                  </a:extLst>
                </a:gridCol>
                <a:gridCol w="830224">
                  <a:extLst>
                    <a:ext uri="{9D8B030D-6E8A-4147-A177-3AD203B41FA5}">
                      <a16:colId xmlns:a16="http://schemas.microsoft.com/office/drawing/2014/main" val="2632429723"/>
                    </a:ext>
                  </a:extLst>
                </a:gridCol>
              </a:tblGrid>
              <a:tr h="149486">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6621925"/>
                  </a:ext>
                </a:extLst>
              </a:tr>
              <a:tr h="448457">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129798828"/>
                  </a:ext>
                </a:extLst>
              </a:tr>
              <a:tr h="149486">
                <a:tc>
                  <a:txBody>
                    <a:bodyPr/>
                    <a:lstStyle/>
                    <a:p>
                      <a:pPr algn="ctr" rtl="0" fontAlgn="ctr"/>
                      <a:r>
                        <a:rPr lang="es-CO" sz="900" b="1" i="0" u="none" strike="noStrike" dirty="0">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$ 52.885,35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14836282"/>
                  </a:ext>
                </a:extLst>
              </a:tr>
              <a:tr h="149486">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44766176"/>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3207378"/>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33305051"/>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76143514"/>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6437468"/>
                  </a:ext>
                </a:extLst>
              </a:tr>
              <a:tr h="149486">
                <a:tc>
                  <a:txBody>
                    <a:bodyPr/>
                    <a:lstStyle/>
                    <a:p>
                      <a:pPr algn="l" rtl="0" fontAlgn="ctr"/>
                      <a:r>
                        <a:rPr lang="es-CO" sz="900" b="0" i="0" u="none" strike="noStrike" dirty="0">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52923001"/>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1722532"/>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04794294"/>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1239289"/>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8196520"/>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5853084"/>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0605993"/>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9494850"/>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3171309"/>
                  </a:ext>
                </a:extLst>
              </a:tr>
              <a:tr h="149486">
                <a:tc>
                  <a:txBody>
                    <a:bodyPr/>
                    <a:lstStyle/>
                    <a:p>
                      <a:pPr algn="l" rtl="0" fontAlgn="ctr"/>
                      <a:r>
                        <a:rPr lang="es-CO" sz="900" b="0" i="0" u="none" strike="noStrike" dirty="0">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989051"/>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5817594"/>
                  </a:ext>
                </a:extLst>
              </a:tr>
              <a:tr h="29897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28207101"/>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$ 2.377,27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1496542"/>
                  </a:ext>
                </a:extLst>
              </a:tr>
              <a:tr h="14948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29900279"/>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00912165"/>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2959761"/>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16206736"/>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0456795"/>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0323223"/>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3424437"/>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5547223"/>
                  </a:ext>
                </a:extLst>
              </a:tr>
              <a:tr h="14948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47506474"/>
                  </a:ext>
                </a:extLst>
              </a:tr>
            </a:tbl>
          </a:graphicData>
        </a:graphic>
      </p:graphicFrame>
    </p:spTree>
  </p:cSld>
  <p:clrMapOvr>
    <a:masterClrMapping/>
  </p:clrMapOvr>
  <p:transition spd="slow"/>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7BEAC6C-4A9D-7872-F8B6-34F364F17B16}"/>
              </a:ext>
            </a:extLst>
          </p:cNvPr>
          <p:cNvGraphicFramePr>
            <a:graphicFrameLocks noGrp="1"/>
          </p:cNvGraphicFramePr>
          <p:nvPr/>
        </p:nvGraphicFramePr>
        <p:xfrm>
          <a:off x="2685782" y="1992308"/>
          <a:ext cx="9231195" cy="2428875"/>
        </p:xfrm>
        <a:graphic>
          <a:graphicData uri="http://schemas.openxmlformats.org/drawingml/2006/table">
            <a:tbl>
              <a:tblPr/>
              <a:tblGrid>
                <a:gridCol w="1426585">
                  <a:extLst>
                    <a:ext uri="{9D8B030D-6E8A-4147-A177-3AD203B41FA5}">
                      <a16:colId xmlns:a16="http://schemas.microsoft.com/office/drawing/2014/main" val="2851933512"/>
                    </a:ext>
                  </a:extLst>
                </a:gridCol>
                <a:gridCol w="1307703">
                  <a:extLst>
                    <a:ext uri="{9D8B030D-6E8A-4147-A177-3AD203B41FA5}">
                      <a16:colId xmlns:a16="http://schemas.microsoft.com/office/drawing/2014/main" val="1282130313"/>
                    </a:ext>
                  </a:extLst>
                </a:gridCol>
                <a:gridCol w="1153156">
                  <a:extLst>
                    <a:ext uri="{9D8B030D-6E8A-4147-A177-3AD203B41FA5}">
                      <a16:colId xmlns:a16="http://schemas.microsoft.com/office/drawing/2014/main" val="1052415645"/>
                    </a:ext>
                  </a:extLst>
                </a:gridCol>
                <a:gridCol w="927280">
                  <a:extLst>
                    <a:ext uri="{9D8B030D-6E8A-4147-A177-3AD203B41FA5}">
                      <a16:colId xmlns:a16="http://schemas.microsoft.com/office/drawing/2014/main" val="3187484748"/>
                    </a:ext>
                  </a:extLst>
                </a:gridCol>
                <a:gridCol w="1203681">
                  <a:extLst>
                    <a:ext uri="{9D8B030D-6E8A-4147-A177-3AD203B41FA5}">
                      <a16:colId xmlns:a16="http://schemas.microsoft.com/office/drawing/2014/main" val="4046503051"/>
                    </a:ext>
                  </a:extLst>
                </a:gridCol>
                <a:gridCol w="633048">
                  <a:extLst>
                    <a:ext uri="{9D8B030D-6E8A-4147-A177-3AD203B41FA5}">
                      <a16:colId xmlns:a16="http://schemas.microsoft.com/office/drawing/2014/main" val="1997080743"/>
                    </a:ext>
                  </a:extLst>
                </a:gridCol>
                <a:gridCol w="1022386">
                  <a:extLst>
                    <a:ext uri="{9D8B030D-6E8A-4147-A177-3AD203B41FA5}">
                      <a16:colId xmlns:a16="http://schemas.microsoft.com/office/drawing/2014/main" val="954051447"/>
                    </a:ext>
                  </a:extLst>
                </a:gridCol>
                <a:gridCol w="701405">
                  <a:extLst>
                    <a:ext uri="{9D8B030D-6E8A-4147-A177-3AD203B41FA5}">
                      <a16:colId xmlns:a16="http://schemas.microsoft.com/office/drawing/2014/main" val="4135907103"/>
                    </a:ext>
                  </a:extLst>
                </a:gridCol>
                <a:gridCol w="855951">
                  <a:extLst>
                    <a:ext uri="{9D8B030D-6E8A-4147-A177-3AD203B41FA5}">
                      <a16:colId xmlns:a16="http://schemas.microsoft.com/office/drawing/2014/main" val="2940610075"/>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0267482"/>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377376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4966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27480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584262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508792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161670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437595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459748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4358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014802"/>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3518593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996145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ADBA5C4-5702-7D7F-24AF-6BB7616891A1}"/>
              </a:ext>
            </a:extLst>
          </p:cNvPr>
          <p:cNvGraphicFramePr>
            <a:graphicFrameLocks noGrp="1"/>
          </p:cNvGraphicFramePr>
          <p:nvPr/>
        </p:nvGraphicFramePr>
        <p:xfrm>
          <a:off x="2571749" y="1422618"/>
          <a:ext cx="9072563" cy="4846109"/>
        </p:xfrm>
        <a:graphic>
          <a:graphicData uri="http://schemas.openxmlformats.org/drawingml/2006/table">
            <a:tbl>
              <a:tblPr/>
              <a:tblGrid>
                <a:gridCol w="1402070">
                  <a:extLst>
                    <a:ext uri="{9D8B030D-6E8A-4147-A177-3AD203B41FA5}">
                      <a16:colId xmlns:a16="http://schemas.microsoft.com/office/drawing/2014/main" val="4062966781"/>
                    </a:ext>
                  </a:extLst>
                </a:gridCol>
                <a:gridCol w="1285231">
                  <a:extLst>
                    <a:ext uri="{9D8B030D-6E8A-4147-A177-3AD203B41FA5}">
                      <a16:colId xmlns:a16="http://schemas.microsoft.com/office/drawing/2014/main" val="212927113"/>
                    </a:ext>
                  </a:extLst>
                </a:gridCol>
                <a:gridCol w="1133340">
                  <a:extLst>
                    <a:ext uri="{9D8B030D-6E8A-4147-A177-3AD203B41FA5}">
                      <a16:colId xmlns:a16="http://schemas.microsoft.com/office/drawing/2014/main" val="3403351046"/>
                    </a:ext>
                  </a:extLst>
                </a:gridCol>
                <a:gridCol w="911346">
                  <a:extLst>
                    <a:ext uri="{9D8B030D-6E8A-4147-A177-3AD203B41FA5}">
                      <a16:colId xmlns:a16="http://schemas.microsoft.com/office/drawing/2014/main" val="1960671645"/>
                    </a:ext>
                  </a:extLst>
                </a:gridCol>
                <a:gridCol w="1182997">
                  <a:extLst>
                    <a:ext uri="{9D8B030D-6E8A-4147-A177-3AD203B41FA5}">
                      <a16:colId xmlns:a16="http://schemas.microsoft.com/office/drawing/2014/main" val="3063735952"/>
                    </a:ext>
                  </a:extLst>
                </a:gridCol>
                <a:gridCol w="622169">
                  <a:extLst>
                    <a:ext uri="{9D8B030D-6E8A-4147-A177-3AD203B41FA5}">
                      <a16:colId xmlns:a16="http://schemas.microsoft.com/office/drawing/2014/main" val="387824225"/>
                    </a:ext>
                  </a:extLst>
                </a:gridCol>
                <a:gridCol w="1004817">
                  <a:extLst>
                    <a:ext uri="{9D8B030D-6E8A-4147-A177-3AD203B41FA5}">
                      <a16:colId xmlns:a16="http://schemas.microsoft.com/office/drawing/2014/main" val="1710304401"/>
                    </a:ext>
                  </a:extLst>
                </a:gridCol>
                <a:gridCol w="689351">
                  <a:extLst>
                    <a:ext uri="{9D8B030D-6E8A-4147-A177-3AD203B41FA5}">
                      <a16:colId xmlns:a16="http://schemas.microsoft.com/office/drawing/2014/main" val="3866844182"/>
                    </a:ext>
                  </a:extLst>
                </a:gridCol>
                <a:gridCol w="841242">
                  <a:extLst>
                    <a:ext uri="{9D8B030D-6E8A-4147-A177-3AD203B41FA5}">
                      <a16:colId xmlns:a16="http://schemas.microsoft.com/office/drawing/2014/main" val="3655521238"/>
                    </a:ext>
                  </a:extLst>
                </a:gridCol>
              </a:tblGrid>
              <a:tr h="151441">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60904743"/>
                  </a:ext>
                </a:extLst>
              </a:tr>
              <a:tr h="454322">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8904496"/>
                  </a:ext>
                </a:extLst>
              </a:tr>
              <a:tr h="151441">
                <a:tc>
                  <a:txBody>
                    <a:bodyPr/>
                    <a:lstStyle/>
                    <a:p>
                      <a:pPr algn="ctr" rtl="0" fontAlgn="ctr"/>
                      <a:r>
                        <a:rPr lang="es-CO" sz="900" b="1" i="0" u="none" strike="noStrike" dirty="0">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$ 41.948,96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15874319"/>
                  </a:ext>
                </a:extLst>
              </a:tr>
              <a:tr h="151441">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11981252"/>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11375219"/>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834198"/>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7874262"/>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8553801"/>
                  </a:ext>
                </a:extLst>
              </a:tr>
              <a:tr h="151441">
                <a:tc>
                  <a:txBody>
                    <a:bodyPr/>
                    <a:lstStyle/>
                    <a:p>
                      <a:pPr algn="l" rtl="0" fontAlgn="ctr"/>
                      <a:r>
                        <a:rPr lang="es-CO" sz="900" b="0" i="0" u="none" strike="noStrike" dirty="0">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8652898"/>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48195590"/>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0712648"/>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51325805"/>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324291"/>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2451378"/>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9556140"/>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2491164"/>
                  </a:ext>
                </a:extLst>
              </a:tr>
              <a:tr h="302881">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0396266"/>
                  </a:ext>
                </a:extLst>
              </a:tr>
              <a:tr h="30288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2499016"/>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$ 1.290,30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08314186"/>
                  </a:ext>
                </a:extLst>
              </a:tr>
              <a:tr h="151441">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22195505"/>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956529"/>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9290762"/>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4305904"/>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9070065"/>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56533313"/>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734129"/>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8856417"/>
                  </a:ext>
                </a:extLst>
              </a:tr>
              <a:tr h="15144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34860586"/>
                  </a:ext>
                </a:extLst>
              </a:tr>
            </a:tbl>
          </a:graphicData>
        </a:graphic>
      </p:graphicFrame>
    </p:spTree>
  </p:cSld>
  <p:clrMapOvr>
    <a:masterClrMapping/>
  </p:clrMapOvr>
  <p:transition spd="slow"/>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6D670DA-3920-3148-E97C-27B0DB98ADC6}"/>
              </a:ext>
            </a:extLst>
          </p:cNvPr>
          <p:cNvGraphicFramePr>
            <a:graphicFrameLocks noGrp="1"/>
          </p:cNvGraphicFramePr>
          <p:nvPr/>
        </p:nvGraphicFramePr>
        <p:xfrm>
          <a:off x="2571750" y="1981200"/>
          <a:ext cx="9404352" cy="2895600"/>
        </p:xfrm>
        <a:graphic>
          <a:graphicData uri="http://schemas.openxmlformats.org/drawingml/2006/table">
            <a:tbl>
              <a:tblPr/>
              <a:tblGrid>
                <a:gridCol w="1453345">
                  <a:extLst>
                    <a:ext uri="{9D8B030D-6E8A-4147-A177-3AD203B41FA5}">
                      <a16:colId xmlns:a16="http://schemas.microsoft.com/office/drawing/2014/main" val="3759690324"/>
                    </a:ext>
                  </a:extLst>
                </a:gridCol>
                <a:gridCol w="1332232">
                  <a:extLst>
                    <a:ext uri="{9D8B030D-6E8A-4147-A177-3AD203B41FA5}">
                      <a16:colId xmlns:a16="http://schemas.microsoft.com/office/drawing/2014/main" val="3321219733"/>
                    </a:ext>
                  </a:extLst>
                </a:gridCol>
                <a:gridCol w="1174787">
                  <a:extLst>
                    <a:ext uri="{9D8B030D-6E8A-4147-A177-3AD203B41FA5}">
                      <a16:colId xmlns:a16="http://schemas.microsoft.com/office/drawing/2014/main" val="854166916"/>
                    </a:ext>
                  </a:extLst>
                </a:gridCol>
                <a:gridCol w="944674">
                  <a:extLst>
                    <a:ext uri="{9D8B030D-6E8A-4147-A177-3AD203B41FA5}">
                      <a16:colId xmlns:a16="http://schemas.microsoft.com/office/drawing/2014/main" val="2585535249"/>
                    </a:ext>
                  </a:extLst>
                </a:gridCol>
                <a:gridCol w="1226259">
                  <a:extLst>
                    <a:ext uri="{9D8B030D-6E8A-4147-A177-3AD203B41FA5}">
                      <a16:colId xmlns:a16="http://schemas.microsoft.com/office/drawing/2014/main" val="1019902042"/>
                    </a:ext>
                  </a:extLst>
                </a:gridCol>
                <a:gridCol w="644922">
                  <a:extLst>
                    <a:ext uri="{9D8B030D-6E8A-4147-A177-3AD203B41FA5}">
                      <a16:colId xmlns:a16="http://schemas.microsoft.com/office/drawing/2014/main" val="3375791144"/>
                    </a:ext>
                  </a:extLst>
                </a:gridCol>
                <a:gridCol w="1041564">
                  <a:extLst>
                    <a:ext uri="{9D8B030D-6E8A-4147-A177-3AD203B41FA5}">
                      <a16:colId xmlns:a16="http://schemas.microsoft.com/office/drawing/2014/main" val="604096939"/>
                    </a:ext>
                  </a:extLst>
                </a:gridCol>
                <a:gridCol w="714562">
                  <a:extLst>
                    <a:ext uri="{9D8B030D-6E8A-4147-A177-3AD203B41FA5}">
                      <a16:colId xmlns:a16="http://schemas.microsoft.com/office/drawing/2014/main" val="3098209771"/>
                    </a:ext>
                  </a:extLst>
                </a:gridCol>
                <a:gridCol w="872007">
                  <a:extLst>
                    <a:ext uri="{9D8B030D-6E8A-4147-A177-3AD203B41FA5}">
                      <a16:colId xmlns:a16="http://schemas.microsoft.com/office/drawing/2014/main" val="1242942441"/>
                    </a:ext>
                  </a:extLst>
                </a:gridCol>
              </a:tblGrid>
              <a:tr h="455850">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31030636"/>
                  </a:ext>
                </a:extLst>
              </a:tr>
              <a:tr h="151950">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2487648"/>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6462138"/>
                  </a:ext>
                </a:extLst>
              </a:tr>
              <a:tr h="151950">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9210067"/>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5188354"/>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1813109"/>
                  </a:ext>
                </a:extLst>
              </a:tr>
              <a:tr h="151950">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1061608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573886"/>
                  </a:ext>
                </a:extLst>
              </a:tr>
              <a:tr h="151950">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1464865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1221555"/>
                  </a:ext>
                </a:extLst>
              </a:tr>
              <a:tr h="151950">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7229459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1216786"/>
                  </a:ext>
                </a:extLst>
              </a:tr>
              <a:tr h="30390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74602136"/>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558624"/>
                  </a:ext>
                </a:extLst>
              </a:tr>
              <a:tr h="151950">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5457294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567917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F919353-EDDF-2312-B71F-2D67B9DBFDD4}"/>
              </a:ext>
            </a:extLst>
          </p:cNvPr>
          <p:cNvGraphicFramePr>
            <a:graphicFrameLocks noGrp="1"/>
          </p:cNvGraphicFramePr>
          <p:nvPr/>
        </p:nvGraphicFramePr>
        <p:xfrm>
          <a:off x="2571750" y="1523846"/>
          <a:ext cx="9201943" cy="4602625"/>
        </p:xfrm>
        <a:graphic>
          <a:graphicData uri="http://schemas.openxmlformats.org/drawingml/2006/table">
            <a:tbl>
              <a:tblPr/>
              <a:tblGrid>
                <a:gridCol w="1422064">
                  <a:extLst>
                    <a:ext uri="{9D8B030D-6E8A-4147-A177-3AD203B41FA5}">
                      <a16:colId xmlns:a16="http://schemas.microsoft.com/office/drawing/2014/main" val="2447027142"/>
                    </a:ext>
                  </a:extLst>
                </a:gridCol>
                <a:gridCol w="1303558">
                  <a:extLst>
                    <a:ext uri="{9D8B030D-6E8A-4147-A177-3AD203B41FA5}">
                      <a16:colId xmlns:a16="http://schemas.microsoft.com/office/drawing/2014/main" val="956484420"/>
                    </a:ext>
                  </a:extLst>
                </a:gridCol>
                <a:gridCol w="1149502">
                  <a:extLst>
                    <a:ext uri="{9D8B030D-6E8A-4147-A177-3AD203B41FA5}">
                      <a16:colId xmlns:a16="http://schemas.microsoft.com/office/drawing/2014/main" val="2831044934"/>
                    </a:ext>
                  </a:extLst>
                </a:gridCol>
                <a:gridCol w="924342">
                  <a:extLst>
                    <a:ext uri="{9D8B030D-6E8A-4147-A177-3AD203B41FA5}">
                      <a16:colId xmlns:a16="http://schemas.microsoft.com/office/drawing/2014/main" val="1829944824"/>
                    </a:ext>
                  </a:extLst>
                </a:gridCol>
                <a:gridCol w="1199867">
                  <a:extLst>
                    <a:ext uri="{9D8B030D-6E8A-4147-A177-3AD203B41FA5}">
                      <a16:colId xmlns:a16="http://schemas.microsoft.com/office/drawing/2014/main" val="2711195649"/>
                    </a:ext>
                  </a:extLst>
                </a:gridCol>
                <a:gridCol w="631041">
                  <a:extLst>
                    <a:ext uri="{9D8B030D-6E8A-4147-A177-3AD203B41FA5}">
                      <a16:colId xmlns:a16="http://schemas.microsoft.com/office/drawing/2014/main" val="2918666610"/>
                    </a:ext>
                  </a:extLst>
                </a:gridCol>
                <a:gridCol w="1019147">
                  <a:extLst>
                    <a:ext uri="{9D8B030D-6E8A-4147-A177-3AD203B41FA5}">
                      <a16:colId xmlns:a16="http://schemas.microsoft.com/office/drawing/2014/main" val="2510252801"/>
                    </a:ext>
                  </a:extLst>
                </a:gridCol>
                <a:gridCol w="699183">
                  <a:extLst>
                    <a:ext uri="{9D8B030D-6E8A-4147-A177-3AD203B41FA5}">
                      <a16:colId xmlns:a16="http://schemas.microsoft.com/office/drawing/2014/main" val="1835181017"/>
                    </a:ext>
                  </a:extLst>
                </a:gridCol>
                <a:gridCol w="853239">
                  <a:extLst>
                    <a:ext uri="{9D8B030D-6E8A-4147-A177-3AD203B41FA5}">
                      <a16:colId xmlns:a16="http://schemas.microsoft.com/office/drawing/2014/main" val="361734911"/>
                    </a:ext>
                  </a:extLst>
                </a:gridCol>
              </a:tblGrid>
              <a:tr h="14383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30222633"/>
                  </a:ext>
                </a:extLst>
              </a:tr>
              <a:tr h="431497">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01406787"/>
                  </a:ext>
                </a:extLst>
              </a:tr>
              <a:tr h="143832">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$ 51.248,64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3829302"/>
                  </a:ext>
                </a:extLst>
              </a:tr>
              <a:tr h="143832">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$ 29.208,37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7577188"/>
                  </a:ext>
                </a:extLst>
              </a:tr>
              <a:tr h="143832">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00158529"/>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82803574"/>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3155739"/>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9920974"/>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07365357"/>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048650"/>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9895911"/>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17126841"/>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8683154"/>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2801678"/>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869532"/>
                  </a:ext>
                </a:extLst>
              </a:tr>
              <a:tr h="287664">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2253741"/>
                  </a:ext>
                </a:extLst>
              </a:tr>
              <a:tr h="287664">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4593453"/>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$ 1.997,09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$ 619,53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92150687"/>
                  </a:ext>
                </a:extLst>
              </a:tr>
              <a:tr h="14383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54901844"/>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389467"/>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960512"/>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51273265"/>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9638257"/>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66633451"/>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45223508"/>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1417533"/>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9322527"/>
                  </a:ext>
                </a:extLst>
              </a:tr>
              <a:tr h="143832">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26312877"/>
                  </a:ext>
                </a:extLst>
              </a:tr>
            </a:tbl>
          </a:graphicData>
        </a:graphic>
      </p:graphicFrame>
    </p:spTree>
  </p:cSld>
  <p:clrMapOvr>
    <a:masterClrMapping/>
  </p:clrMapOvr>
  <p:transition spd="slow"/>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diciembre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50E3489-F39A-0CBC-142A-74EA3661AB53}"/>
              </a:ext>
            </a:extLst>
          </p:cNvPr>
          <p:cNvGraphicFramePr>
            <a:graphicFrameLocks noGrp="1"/>
          </p:cNvGraphicFramePr>
          <p:nvPr/>
        </p:nvGraphicFramePr>
        <p:xfrm>
          <a:off x="2585729" y="1521994"/>
          <a:ext cx="8917296" cy="4332129"/>
        </p:xfrm>
        <a:graphic>
          <a:graphicData uri="http://schemas.openxmlformats.org/drawingml/2006/table">
            <a:tbl>
              <a:tblPr/>
              <a:tblGrid>
                <a:gridCol w="1378076">
                  <a:extLst>
                    <a:ext uri="{9D8B030D-6E8A-4147-A177-3AD203B41FA5}">
                      <a16:colId xmlns:a16="http://schemas.microsoft.com/office/drawing/2014/main" val="2554104234"/>
                    </a:ext>
                  </a:extLst>
                </a:gridCol>
                <a:gridCol w="1263235">
                  <a:extLst>
                    <a:ext uri="{9D8B030D-6E8A-4147-A177-3AD203B41FA5}">
                      <a16:colId xmlns:a16="http://schemas.microsoft.com/office/drawing/2014/main" val="1715510959"/>
                    </a:ext>
                  </a:extLst>
                </a:gridCol>
                <a:gridCol w="1113944">
                  <a:extLst>
                    <a:ext uri="{9D8B030D-6E8A-4147-A177-3AD203B41FA5}">
                      <a16:colId xmlns:a16="http://schemas.microsoft.com/office/drawing/2014/main" val="3577091910"/>
                    </a:ext>
                  </a:extLst>
                </a:gridCol>
                <a:gridCol w="895749">
                  <a:extLst>
                    <a:ext uri="{9D8B030D-6E8A-4147-A177-3AD203B41FA5}">
                      <a16:colId xmlns:a16="http://schemas.microsoft.com/office/drawing/2014/main" val="3709181724"/>
                    </a:ext>
                  </a:extLst>
                </a:gridCol>
                <a:gridCol w="1162751">
                  <a:extLst>
                    <a:ext uri="{9D8B030D-6E8A-4147-A177-3AD203B41FA5}">
                      <a16:colId xmlns:a16="http://schemas.microsoft.com/office/drawing/2014/main" val="1938675773"/>
                    </a:ext>
                  </a:extLst>
                </a:gridCol>
                <a:gridCol w="611521">
                  <a:extLst>
                    <a:ext uri="{9D8B030D-6E8A-4147-A177-3AD203B41FA5}">
                      <a16:colId xmlns:a16="http://schemas.microsoft.com/office/drawing/2014/main" val="4067716841"/>
                    </a:ext>
                  </a:extLst>
                </a:gridCol>
                <a:gridCol w="987621">
                  <a:extLst>
                    <a:ext uri="{9D8B030D-6E8A-4147-A177-3AD203B41FA5}">
                      <a16:colId xmlns:a16="http://schemas.microsoft.com/office/drawing/2014/main" val="2859349072"/>
                    </a:ext>
                  </a:extLst>
                </a:gridCol>
                <a:gridCol w="677554">
                  <a:extLst>
                    <a:ext uri="{9D8B030D-6E8A-4147-A177-3AD203B41FA5}">
                      <a16:colId xmlns:a16="http://schemas.microsoft.com/office/drawing/2014/main" val="158475790"/>
                    </a:ext>
                  </a:extLst>
                </a:gridCol>
                <a:gridCol w="826845">
                  <a:extLst>
                    <a:ext uri="{9D8B030D-6E8A-4147-A177-3AD203B41FA5}">
                      <a16:colId xmlns:a16="http://schemas.microsoft.com/office/drawing/2014/main" val="690542752"/>
                    </a:ext>
                  </a:extLst>
                </a:gridCol>
              </a:tblGrid>
              <a:tr h="488247">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2116873"/>
                  </a:ext>
                </a:extLst>
              </a:tr>
              <a:tr h="162749">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8030644"/>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7953543"/>
                  </a:ext>
                </a:extLst>
              </a:tr>
              <a:tr h="162749">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3638149"/>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2898381"/>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801099"/>
                  </a:ext>
                </a:extLst>
              </a:tr>
              <a:tr h="162749">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43555860"/>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5212963"/>
                  </a:ext>
                </a:extLst>
              </a:tr>
              <a:tr h="162749">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79736646"/>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606551"/>
                  </a:ext>
                </a:extLst>
              </a:tr>
              <a:tr h="162749">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184101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1199845"/>
                  </a:ext>
                </a:extLst>
              </a:tr>
              <a:tr h="162749">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7906157"/>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6050828"/>
                  </a:ext>
                </a:extLst>
              </a:tr>
              <a:tr h="325498">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3677616"/>
                  </a:ext>
                </a:extLst>
              </a:tr>
              <a:tr h="32549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303900"/>
                  </a:ext>
                </a:extLst>
              </a:tr>
              <a:tr h="325498">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2907866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0168255"/>
                  </a:ext>
                </a:extLst>
              </a:tr>
              <a:tr h="162749">
                <a:tc>
                  <a:txBody>
                    <a:bodyPr/>
                    <a:lstStyle/>
                    <a:p>
                      <a:pPr algn="l" rtl="0" fontAlgn="ctr"/>
                      <a:r>
                        <a:rPr lang="es-CO" sz="1000" b="1" i="0" u="none" strike="noStrike">
                          <a:solidFill>
                            <a:srgbClr val="203764"/>
                          </a:solidFill>
                          <a:effectLst/>
                          <a:latin typeface="Calibri" panose="020F0502020204030204" pitchFamily="34" charset="0"/>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2228192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$ 2.874,67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612410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1.287</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0" y="1993778"/>
          <a:ext cx="10352868"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27087096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DICIEMBRE</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1287</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4" name="Gráfico 3">
            <a:extLst>
              <a:ext uri="{FF2B5EF4-FFF2-40B4-BE49-F238E27FC236}">
                <a16:creationId xmlns:a16="http://schemas.microsoft.com/office/drawing/2014/main" id="{329D1B2C-E5E0-FA31-ABD8-6373CDF7A377}"/>
              </a:ext>
            </a:extLst>
          </p:cNvPr>
          <p:cNvGraphicFramePr>
            <a:graphicFrameLocks/>
          </p:cNvGraphicFramePr>
          <p:nvPr/>
        </p:nvGraphicFramePr>
        <p:xfrm>
          <a:off x="712922" y="2007994"/>
          <a:ext cx="9515959"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95928231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3879724991"/>
              </p:ext>
            </p:extLst>
          </p:nvPr>
        </p:nvGraphicFramePr>
        <p:xfrm>
          <a:off x="215503" y="2547679"/>
          <a:ext cx="11703751" cy="3601184"/>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450148">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136610" y="1311052"/>
            <a:ext cx="381368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1.285</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858982" y="2096656"/>
          <a:ext cx="9144000" cy="3943923"/>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85</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991892" y="2164152"/>
          <a:ext cx="10368365" cy="373856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85</a:t>
            </a:r>
          </a:p>
        </p:txBody>
      </p:sp>
      <p:graphicFrame>
        <p:nvGraphicFramePr>
          <p:cNvPr id="2" name="Gráfico 1">
            <a:extLst>
              <a:ext uri="{FF2B5EF4-FFF2-40B4-BE49-F238E27FC236}">
                <a16:creationId xmlns:a16="http://schemas.microsoft.com/office/drawing/2014/main" id="{E45AF6B2-D182-60BE-43AC-BBC230DF1411}"/>
              </a:ext>
            </a:extLst>
          </p:cNvPr>
          <p:cNvGraphicFramePr>
            <a:graphicFrameLocks/>
          </p:cNvGraphicFramePr>
          <p:nvPr/>
        </p:nvGraphicFramePr>
        <p:xfrm>
          <a:off x="921127" y="2247708"/>
          <a:ext cx="10306547"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12942" y="98203"/>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30 de noviembre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14A96AF-52EB-6E1C-3973-32F3C5DC4603}"/>
              </a:ext>
            </a:extLst>
          </p:cNvPr>
          <p:cNvGraphicFramePr>
            <a:graphicFrameLocks noGrp="1"/>
          </p:cNvGraphicFramePr>
          <p:nvPr>
            <p:extLst>
              <p:ext uri="{D42A27DB-BD31-4B8C-83A1-F6EECF244321}">
                <p14:modId xmlns:p14="http://schemas.microsoft.com/office/powerpoint/2010/main" val="2076584836"/>
              </p:ext>
            </p:extLst>
          </p:nvPr>
        </p:nvGraphicFramePr>
        <p:xfrm>
          <a:off x="292607" y="2717537"/>
          <a:ext cx="11583177" cy="3381355"/>
        </p:xfrm>
        <a:graphic>
          <a:graphicData uri="http://schemas.openxmlformats.org/drawingml/2006/table">
            <a:tbl>
              <a:tblPr/>
              <a:tblGrid>
                <a:gridCol w="608973">
                  <a:extLst>
                    <a:ext uri="{9D8B030D-6E8A-4147-A177-3AD203B41FA5}">
                      <a16:colId xmlns:a16="http://schemas.microsoft.com/office/drawing/2014/main" val="3909098119"/>
                    </a:ext>
                  </a:extLst>
                </a:gridCol>
                <a:gridCol w="680020">
                  <a:extLst>
                    <a:ext uri="{9D8B030D-6E8A-4147-A177-3AD203B41FA5}">
                      <a16:colId xmlns:a16="http://schemas.microsoft.com/office/drawing/2014/main" val="2513360993"/>
                    </a:ext>
                  </a:extLst>
                </a:gridCol>
                <a:gridCol w="449117">
                  <a:extLst>
                    <a:ext uri="{9D8B030D-6E8A-4147-A177-3AD203B41FA5}">
                      <a16:colId xmlns:a16="http://schemas.microsoft.com/office/drawing/2014/main" val="3888893474"/>
                    </a:ext>
                  </a:extLst>
                </a:gridCol>
                <a:gridCol w="121795">
                  <a:extLst>
                    <a:ext uri="{9D8B030D-6E8A-4147-A177-3AD203B41FA5}">
                      <a16:colId xmlns:a16="http://schemas.microsoft.com/office/drawing/2014/main" val="3947882098"/>
                    </a:ext>
                  </a:extLst>
                </a:gridCol>
                <a:gridCol w="608973">
                  <a:extLst>
                    <a:ext uri="{9D8B030D-6E8A-4147-A177-3AD203B41FA5}">
                      <a16:colId xmlns:a16="http://schemas.microsoft.com/office/drawing/2014/main" val="3240678062"/>
                    </a:ext>
                  </a:extLst>
                </a:gridCol>
                <a:gridCol w="652275">
                  <a:extLst>
                    <a:ext uri="{9D8B030D-6E8A-4147-A177-3AD203B41FA5}">
                      <a16:colId xmlns:a16="http://schemas.microsoft.com/office/drawing/2014/main" val="3237186122"/>
                    </a:ext>
                  </a:extLst>
                </a:gridCol>
                <a:gridCol w="413428">
                  <a:extLst>
                    <a:ext uri="{9D8B030D-6E8A-4147-A177-3AD203B41FA5}">
                      <a16:colId xmlns:a16="http://schemas.microsoft.com/office/drawing/2014/main" val="3225950949"/>
                    </a:ext>
                  </a:extLst>
                </a:gridCol>
                <a:gridCol w="121795">
                  <a:extLst>
                    <a:ext uri="{9D8B030D-6E8A-4147-A177-3AD203B41FA5}">
                      <a16:colId xmlns:a16="http://schemas.microsoft.com/office/drawing/2014/main" val="3888272820"/>
                    </a:ext>
                  </a:extLst>
                </a:gridCol>
                <a:gridCol w="608973">
                  <a:extLst>
                    <a:ext uri="{9D8B030D-6E8A-4147-A177-3AD203B41FA5}">
                      <a16:colId xmlns:a16="http://schemas.microsoft.com/office/drawing/2014/main" val="259126020"/>
                    </a:ext>
                  </a:extLst>
                </a:gridCol>
                <a:gridCol w="608973">
                  <a:extLst>
                    <a:ext uri="{9D8B030D-6E8A-4147-A177-3AD203B41FA5}">
                      <a16:colId xmlns:a16="http://schemas.microsoft.com/office/drawing/2014/main" val="3549678259"/>
                    </a:ext>
                  </a:extLst>
                </a:gridCol>
                <a:gridCol w="608973">
                  <a:extLst>
                    <a:ext uri="{9D8B030D-6E8A-4147-A177-3AD203B41FA5}">
                      <a16:colId xmlns:a16="http://schemas.microsoft.com/office/drawing/2014/main" val="916532164"/>
                    </a:ext>
                  </a:extLst>
                </a:gridCol>
                <a:gridCol w="121795">
                  <a:extLst>
                    <a:ext uri="{9D8B030D-6E8A-4147-A177-3AD203B41FA5}">
                      <a16:colId xmlns:a16="http://schemas.microsoft.com/office/drawing/2014/main" val="2357388060"/>
                    </a:ext>
                  </a:extLst>
                </a:gridCol>
                <a:gridCol w="608973">
                  <a:extLst>
                    <a:ext uri="{9D8B030D-6E8A-4147-A177-3AD203B41FA5}">
                      <a16:colId xmlns:a16="http://schemas.microsoft.com/office/drawing/2014/main" val="3320891129"/>
                    </a:ext>
                  </a:extLst>
                </a:gridCol>
                <a:gridCol w="822114">
                  <a:extLst>
                    <a:ext uri="{9D8B030D-6E8A-4147-A177-3AD203B41FA5}">
                      <a16:colId xmlns:a16="http://schemas.microsoft.com/office/drawing/2014/main" val="3552338676"/>
                    </a:ext>
                  </a:extLst>
                </a:gridCol>
                <a:gridCol w="477029">
                  <a:extLst>
                    <a:ext uri="{9D8B030D-6E8A-4147-A177-3AD203B41FA5}">
                      <a16:colId xmlns:a16="http://schemas.microsoft.com/office/drawing/2014/main" val="797924171"/>
                    </a:ext>
                  </a:extLst>
                </a:gridCol>
                <a:gridCol w="121795">
                  <a:extLst>
                    <a:ext uri="{9D8B030D-6E8A-4147-A177-3AD203B41FA5}">
                      <a16:colId xmlns:a16="http://schemas.microsoft.com/office/drawing/2014/main" val="1734384972"/>
                    </a:ext>
                  </a:extLst>
                </a:gridCol>
                <a:gridCol w="608973">
                  <a:extLst>
                    <a:ext uri="{9D8B030D-6E8A-4147-A177-3AD203B41FA5}">
                      <a16:colId xmlns:a16="http://schemas.microsoft.com/office/drawing/2014/main" val="4127658821"/>
                    </a:ext>
                  </a:extLst>
                </a:gridCol>
                <a:gridCol w="710468">
                  <a:extLst>
                    <a:ext uri="{9D8B030D-6E8A-4147-A177-3AD203B41FA5}">
                      <a16:colId xmlns:a16="http://schemas.microsoft.com/office/drawing/2014/main" val="2710653999"/>
                    </a:ext>
                  </a:extLst>
                </a:gridCol>
                <a:gridCol w="558226">
                  <a:extLst>
                    <a:ext uri="{9D8B030D-6E8A-4147-A177-3AD203B41FA5}">
                      <a16:colId xmlns:a16="http://schemas.microsoft.com/office/drawing/2014/main" val="569433406"/>
                    </a:ext>
                  </a:extLst>
                </a:gridCol>
                <a:gridCol w="121795">
                  <a:extLst>
                    <a:ext uri="{9D8B030D-6E8A-4147-A177-3AD203B41FA5}">
                      <a16:colId xmlns:a16="http://schemas.microsoft.com/office/drawing/2014/main" val="1546325735"/>
                    </a:ext>
                  </a:extLst>
                </a:gridCol>
                <a:gridCol w="608973">
                  <a:extLst>
                    <a:ext uri="{9D8B030D-6E8A-4147-A177-3AD203B41FA5}">
                      <a16:colId xmlns:a16="http://schemas.microsoft.com/office/drawing/2014/main" val="1586480815"/>
                    </a:ext>
                  </a:extLst>
                </a:gridCol>
                <a:gridCol w="771366">
                  <a:extLst>
                    <a:ext uri="{9D8B030D-6E8A-4147-A177-3AD203B41FA5}">
                      <a16:colId xmlns:a16="http://schemas.microsoft.com/office/drawing/2014/main" val="829164539"/>
                    </a:ext>
                  </a:extLst>
                </a:gridCol>
                <a:gridCol w="568375">
                  <a:extLst>
                    <a:ext uri="{9D8B030D-6E8A-4147-A177-3AD203B41FA5}">
                      <a16:colId xmlns:a16="http://schemas.microsoft.com/office/drawing/2014/main" val="4208975520"/>
                    </a:ext>
                  </a:extLst>
                </a:gridCol>
              </a:tblGrid>
              <a:tr h="399945">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50002979"/>
                  </a:ext>
                </a:extLst>
              </a:tr>
              <a:tr h="218152">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02821331"/>
                  </a:ext>
                </a:extLst>
              </a:tr>
              <a:tr h="218152">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3224944271"/>
                  </a:ext>
                </a:extLst>
              </a:tr>
              <a:tr h="218152">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70887738"/>
                  </a:ext>
                </a:extLst>
              </a:tr>
              <a:tr h="218152">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3259459464"/>
                  </a:ext>
                </a:extLst>
              </a:tr>
              <a:tr h="218152">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1141562"/>
                  </a:ext>
                </a:extLst>
              </a:tr>
              <a:tr h="218152">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3990718355"/>
                  </a:ext>
                </a:extLst>
              </a:tr>
              <a:tr h="218152">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76244461"/>
                  </a:ext>
                </a:extLst>
              </a:tr>
              <a:tr h="218152">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extLst>
                  <a:ext uri="{0D108BD9-81ED-4DB2-BD59-A6C34878D82A}">
                    <a16:rowId xmlns:a16="http://schemas.microsoft.com/office/drawing/2014/main" val="3504636099"/>
                  </a:ext>
                </a:extLst>
              </a:tr>
              <a:tr h="218152">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4.098,11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4.098,11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2199273"/>
                  </a:ext>
                </a:extLst>
              </a:tr>
              <a:tr h="218152">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extLst>
                  <a:ext uri="{0D108BD9-81ED-4DB2-BD59-A6C34878D82A}">
                    <a16:rowId xmlns:a16="http://schemas.microsoft.com/office/drawing/2014/main" val="2333418582"/>
                  </a:ext>
                </a:extLst>
              </a:tr>
              <a:tr h="399945">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81.486,03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121.818,09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17.629,73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19.182,90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31.165,95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271.282,70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9805043"/>
                  </a:ext>
                </a:extLst>
              </a:tr>
              <a:tr h="399945">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163.030,46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243.524,54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66.674,30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58.665,81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76.686,02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608.581,13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343612925"/>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17983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A61DF-8AE0-C25A-E96A-36C25A9D42F5}"/>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2642653-4109-B447-B988-70EB7B067ED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3DAA78F-1BD3-0942-DB7A-95D4B7671066}"/>
              </a:ext>
            </a:extLst>
          </p:cNvPr>
          <p:cNvGraphicFramePr>
            <a:graphicFrameLocks noGrp="1"/>
          </p:cNvGraphicFramePr>
          <p:nvPr/>
        </p:nvGraphicFramePr>
        <p:xfrm>
          <a:off x="471055" y="1794736"/>
          <a:ext cx="11139054" cy="181645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ctr" fontAlgn="ctr"/>
                      <a:r>
                        <a:rPr lang="es-CO" sz="1600" b="0" i="0" u="none" strike="noStrike" dirty="0">
                          <a:solidFill>
                            <a:srgbClr val="002060"/>
                          </a:solidFill>
                          <a:effectLst/>
                          <a:latin typeface="+mn-lt"/>
                        </a:rPr>
                        <a:t>SAC 163</a:t>
                      </a:r>
                    </a:p>
                  </a:txBody>
                  <a:tcPr marL="9525" marR="9525" marT="9525" marB="0" anchor="ctr"/>
                </a:tc>
                <a:tc>
                  <a:txBody>
                    <a:bodyPr/>
                    <a:lstStyle/>
                    <a:p>
                      <a:pPr algn="l" fontAlgn="ctr"/>
                      <a:r>
                        <a:rPr lang="es-CO" sz="1600" b="0" i="0" u="none" strike="noStrike" dirty="0">
                          <a:solidFill>
                            <a:srgbClr val="002060"/>
                          </a:solidFill>
                          <a:effectLst/>
                          <a:latin typeface="+mn-lt"/>
                        </a:rPr>
                        <a:t>Ubicación de Contenedores</a:t>
                      </a:r>
                    </a:p>
                  </a:txBody>
                  <a:tcPr marL="9525" marR="9525" marT="9525" marB="0" anchor="ctr"/>
                </a:tc>
                <a:tc>
                  <a:txBody>
                    <a:bodyPr/>
                    <a:lstStyle/>
                    <a:p>
                      <a:pPr algn="l" fontAlgn="ctr"/>
                      <a:r>
                        <a:rPr lang="es-CO" sz="1600" b="0" i="0" u="none" strike="noStrike" dirty="0">
                          <a:solidFill>
                            <a:srgbClr val="002060"/>
                          </a:solidFill>
                          <a:effectLst/>
                          <a:latin typeface="+mn-lt"/>
                        </a:rPr>
                        <a:t>Presunto incumplimiento en lo determinado </a:t>
                      </a:r>
                      <a:r>
                        <a:rPr lang="es-CO" sz="1600" b="0" i="0" u="none" strike="noStrike" kern="1200" dirty="0">
                          <a:solidFill>
                            <a:srgbClr val="002060"/>
                          </a:solidFill>
                          <a:effectLst/>
                          <a:latin typeface="+mn-lt"/>
                          <a:ea typeface="+mn-ea"/>
                          <a:cs typeface="+mn-cs"/>
                        </a:rPr>
                        <a:t>en el subnumeral 2.2. Generalidades técnicas de los contenedores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20247000684832 del 18/12/2024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43817A06-7B17-7CA0-0BBA-D579E8A016EE}"/>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3EBF1A9E-8F3B-BEA2-C291-40DA7B2ADFDD}"/>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4252D655-154C-1E3B-9643-986B1121757A}"/>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E0B228D4-F5C1-3250-859C-D3CCB2BA500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10F4A42-1535-ABB3-2A6E-FA4A9DBCB90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03418000"/>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0242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62113" y="7629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68B385C-E278-B7CE-DD70-68C296149230}"/>
              </a:ext>
            </a:extLst>
          </p:cNvPr>
          <p:cNvGraphicFramePr>
            <a:graphicFrameLocks noGrp="1"/>
          </p:cNvGraphicFramePr>
          <p:nvPr>
            <p:extLst>
              <p:ext uri="{D42A27DB-BD31-4B8C-83A1-F6EECF244321}">
                <p14:modId xmlns:p14="http://schemas.microsoft.com/office/powerpoint/2010/main" val="2270082588"/>
              </p:ext>
            </p:extLst>
          </p:nvPr>
        </p:nvGraphicFramePr>
        <p:xfrm>
          <a:off x="375139" y="2252739"/>
          <a:ext cx="11441721" cy="3787626"/>
        </p:xfrm>
        <a:graphic>
          <a:graphicData uri="http://schemas.openxmlformats.org/drawingml/2006/table">
            <a:tbl>
              <a:tblPr/>
              <a:tblGrid>
                <a:gridCol w="931338">
                  <a:extLst>
                    <a:ext uri="{9D8B030D-6E8A-4147-A177-3AD203B41FA5}">
                      <a16:colId xmlns:a16="http://schemas.microsoft.com/office/drawing/2014/main" val="1740931976"/>
                    </a:ext>
                  </a:extLst>
                </a:gridCol>
                <a:gridCol w="752234">
                  <a:extLst>
                    <a:ext uri="{9D8B030D-6E8A-4147-A177-3AD203B41FA5}">
                      <a16:colId xmlns:a16="http://schemas.microsoft.com/office/drawing/2014/main" val="181860614"/>
                    </a:ext>
                  </a:extLst>
                </a:gridCol>
                <a:gridCol w="250745">
                  <a:extLst>
                    <a:ext uri="{9D8B030D-6E8A-4147-A177-3AD203B41FA5}">
                      <a16:colId xmlns:a16="http://schemas.microsoft.com/office/drawing/2014/main" val="3351758159"/>
                    </a:ext>
                  </a:extLst>
                </a:gridCol>
                <a:gridCol w="931338">
                  <a:extLst>
                    <a:ext uri="{9D8B030D-6E8A-4147-A177-3AD203B41FA5}">
                      <a16:colId xmlns:a16="http://schemas.microsoft.com/office/drawing/2014/main" val="1740103811"/>
                    </a:ext>
                  </a:extLst>
                </a:gridCol>
                <a:gridCol w="779099">
                  <a:extLst>
                    <a:ext uri="{9D8B030D-6E8A-4147-A177-3AD203B41FA5}">
                      <a16:colId xmlns:a16="http://schemas.microsoft.com/office/drawing/2014/main" val="3324518591"/>
                    </a:ext>
                  </a:extLst>
                </a:gridCol>
                <a:gridCol w="250745">
                  <a:extLst>
                    <a:ext uri="{9D8B030D-6E8A-4147-A177-3AD203B41FA5}">
                      <a16:colId xmlns:a16="http://schemas.microsoft.com/office/drawing/2014/main" val="1700056672"/>
                    </a:ext>
                  </a:extLst>
                </a:gridCol>
                <a:gridCol w="931338">
                  <a:extLst>
                    <a:ext uri="{9D8B030D-6E8A-4147-A177-3AD203B41FA5}">
                      <a16:colId xmlns:a16="http://schemas.microsoft.com/office/drawing/2014/main" val="3738837880"/>
                    </a:ext>
                  </a:extLst>
                </a:gridCol>
                <a:gridCol w="779099">
                  <a:extLst>
                    <a:ext uri="{9D8B030D-6E8A-4147-A177-3AD203B41FA5}">
                      <a16:colId xmlns:a16="http://schemas.microsoft.com/office/drawing/2014/main" val="2489449599"/>
                    </a:ext>
                  </a:extLst>
                </a:gridCol>
                <a:gridCol w="250745">
                  <a:extLst>
                    <a:ext uri="{9D8B030D-6E8A-4147-A177-3AD203B41FA5}">
                      <a16:colId xmlns:a16="http://schemas.microsoft.com/office/drawing/2014/main" val="4094909232"/>
                    </a:ext>
                  </a:extLst>
                </a:gridCol>
                <a:gridCol w="931338">
                  <a:extLst>
                    <a:ext uri="{9D8B030D-6E8A-4147-A177-3AD203B41FA5}">
                      <a16:colId xmlns:a16="http://schemas.microsoft.com/office/drawing/2014/main" val="1384490242"/>
                    </a:ext>
                  </a:extLst>
                </a:gridCol>
                <a:gridCol w="776114">
                  <a:extLst>
                    <a:ext uri="{9D8B030D-6E8A-4147-A177-3AD203B41FA5}">
                      <a16:colId xmlns:a16="http://schemas.microsoft.com/office/drawing/2014/main" val="1018175616"/>
                    </a:ext>
                  </a:extLst>
                </a:gridCol>
                <a:gridCol w="205969">
                  <a:extLst>
                    <a:ext uri="{9D8B030D-6E8A-4147-A177-3AD203B41FA5}">
                      <a16:colId xmlns:a16="http://schemas.microsoft.com/office/drawing/2014/main" val="2398958591"/>
                    </a:ext>
                  </a:extLst>
                </a:gridCol>
                <a:gridCol w="931338">
                  <a:extLst>
                    <a:ext uri="{9D8B030D-6E8A-4147-A177-3AD203B41FA5}">
                      <a16:colId xmlns:a16="http://schemas.microsoft.com/office/drawing/2014/main" val="996329097"/>
                    </a:ext>
                  </a:extLst>
                </a:gridCol>
                <a:gridCol w="779099">
                  <a:extLst>
                    <a:ext uri="{9D8B030D-6E8A-4147-A177-3AD203B41FA5}">
                      <a16:colId xmlns:a16="http://schemas.microsoft.com/office/drawing/2014/main" val="1961635020"/>
                    </a:ext>
                  </a:extLst>
                </a:gridCol>
                <a:gridCol w="205969">
                  <a:extLst>
                    <a:ext uri="{9D8B030D-6E8A-4147-A177-3AD203B41FA5}">
                      <a16:colId xmlns:a16="http://schemas.microsoft.com/office/drawing/2014/main" val="140185511"/>
                    </a:ext>
                  </a:extLst>
                </a:gridCol>
                <a:gridCol w="931338">
                  <a:extLst>
                    <a:ext uri="{9D8B030D-6E8A-4147-A177-3AD203B41FA5}">
                      <a16:colId xmlns:a16="http://schemas.microsoft.com/office/drawing/2014/main" val="4285723489"/>
                    </a:ext>
                  </a:extLst>
                </a:gridCol>
                <a:gridCol w="823875">
                  <a:extLst>
                    <a:ext uri="{9D8B030D-6E8A-4147-A177-3AD203B41FA5}">
                      <a16:colId xmlns:a16="http://schemas.microsoft.com/office/drawing/2014/main" val="2366647545"/>
                    </a:ext>
                  </a:extLst>
                </a:gridCol>
              </a:tblGrid>
              <a:tr h="51421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03188"/>
                  </a:ext>
                </a:extLst>
              </a:tr>
              <a:tr h="250836">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80680287"/>
                  </a:ext>
                </a:extLst>
              </a:tr>
              <a:tr h="250836">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3235978011"/>
                  </a:ext>
                </a:extLst>
              </a:tr>
              <a:tr h="250836">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9808439"/>
                  </a:ext>
                </a:extLst>
              </a:tr>
              <a:tr h="250836">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3604618208"/>
                  </a:ext>
                </a:extLst>
              </a:tr>
              <a:tr h="250836">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041324"/>
                  </a:ext>
                </a:extLst>
              </a:tr>
              <a:tr h="250836">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266769560"/>
                  </a:ext>
                </a:extLst>
              </a:tr>
              <a:tr h="250836">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1714169"/>
                  </a:ext>
                </a:extLst>
              </a:tr>
              <a:tr h="250836">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2425240784"/>
                  </a:ext>
                </a:extLst>
              </a:tr>
              <a:tr h="250836">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0864495"/>
                  </a:ext>
                </a:extLst>
              </a:tr>
              <a:tr h="250836">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53264298"/>
                  </a:ext>
                </a:extLst>
              </a:tr>
              <a:tr h="250836">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6504576"/>
                  </a:ext>
                </a:extLst>
              </a:tr>
              <a:tr h="250836">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4071561887"/>
                  </a:ext>
                </a:extLst>
              </a:tr>
              <a:tr h="263378">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987.471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4.896.928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18875634"/>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131</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13" name="Gráfico 12">
            <a:extLst>
              <a:ext uri="{FF2B5EF4-FFF2-40B4-BE49-F238E27FC236}">
                <a16:creationId xmlns:a16="http://schemas.microsoft.com/office/drawing/2014/main" id="{5E168CDC-024E-BE65-3720-721EE835CBD1}"/>
              </a:ext>
            </a:extLst>
          </p:cNvPr>
          <p:cNvGraphicFramePr>
            <a:graphicFrameLocks/>
          </p:cNvGraphicFramePr>
          <p:nvPr/>
        </p:nvGraphicFramePr>
        <p:xfrm>
          <a:off x="775252" y="2021808"/>
          <a:ext cx="9531626" cy="3919619"/>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131</a:t>
            </a:r>
          </a:p>
        </p:txBody>
      </p:sp>
      <p:graphicFrame>
        <p:nvGraphicFramePr>
          <p:cNvPr id="2" name="Gráfico 1">
            <a:extLst>
              <a:ext uri="{FF2B5EF4-FFF2-40B4-BE49-F238E27FC236}">
                <a16:creationId xmlns:a16="http://schemas.microsoft.com/office/drawing/2014/main" id="{E075885D-08E1-46F3-86EB-A1B50BAC5C11}"/>
              </a:ext>
            </a:extLst>
          </p:cNvPr>
          <p:cNvGraphicFramePr>
            <a:graphicFrameLocks/>
          </p:cNvGraphicFramePr>
          <p:nvPr/>
        </p:nvGraphicFramePr>
        <p:xfrm>
          <a:off x="642937" y="1988457"/>
          <a:ext cx="10906125" cy="427526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98205"/>
            <a:ext cx="9174426"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170689797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177056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0"/>
            <a:ext cx="9699703"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649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72234" y="11764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22524" y="675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99155" y="11764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06984" y="67515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365638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de presunto incumplimiento por fuga de lixiviados - octubre 2024 - PP N° 42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20247000684372 del 17/12/2024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335472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0836" y="7261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038EA2D-D375-C258-18FE-D42BAABCFEFF}"/>
              </a:ext>
            </a:extLst>
          </p:cNvPr>
          <p:cNvGraphicFramePr>
            <a:graphicFrameLocks noGrp="1"/>
          </p:cNvGraphicFramePr>
          <p:nvPr>
            <p:extLst>
              <p:ext uri="{D42A27DB-BD31-4B8C-83A1-F6EECF244321}">
                <p14:modId xmlns:p14="http://schemas.microsoft.com/office/powerpoint/2010/main" val="2465194362"/>
              </p:ext>
            </p:extLst>
          </p:nvPr>
        </p:nvGraphicFramePr>
        <p:xfrm>
          <a:off x="375807" y="2734762"/>
          <a:ext cx="11440385" cy="3322357"/>
        </p:xfrm>
        <a:graphic>
          <a:graphicData uri="http://schemas.openxmlformats.org/drawingml/2006/table">
            <a:tbl>
              <a:tblPr/>
              <a:tblGrid>
                <a:gridCol w="931229">
                  <a:extLst>
                    <a:ext uri="{9D8B030D-6E8A-4147-A177-3AD203B41FA5}">
                      <a16:colId xmlns:a16="http://schemas.microsoft.com/office/drawing/2014/main" val="1202735160"/>
                    </a:ext>
                  </a:extLst>
                </a:gridCol>
                <a:gridCol w="752146">
                  <a:extLst>
                    <a:ext uri="{9D8B030D-6E8A-4147-A177-3AD203B41FA5}">
                      <a16:colId xmlns:a16="http://schemas.microsoft.com/office/drawing/2014/main" val="1408476097"/>
                    </a:ext>
                  </a:extLst>
                </a:gridCol>
                <a:gridCol w="250716">
                  <a:extLst>
                    <a:ext uri="{9D8B030D-6E8A-4147-A177-3AD203B41FA5}">
                      <a16:colId xmlns:a16="http://schemas.microsoft.com/office/drawing/2014/main" val="3554679361"/>
                    </a:ext>
                  </a:extLst>
                </a:gridCol>
                <a:gridCol w="931229">
                  <a:extLst>
                    <a:ext uri="{9D8B030D-6E8A-4147-A177-3AD203B41FA5}">
                      <a16:colId xmlns:a16="http://schemas.microsoft.com/office/drawing/2014/main" val="1787331766"/>
                    </a:ext>
                  </a:extLst>
                </a:gridCol>
                <a:gridCol w="779008">
                  <a:extLst>
                    <a:ext uri="{9D8B030D-6E8A-4147-A177-3AD203B41FA5}">
                      <a16:colId xmlns:a16="http://schemas.microsoft.com/office/drawing/2014/main" val="1359158050"/>
                    </a:ext>
                  </a:extLst>
                </a:gridCol>
                <a:gridCol w="250716">
                  <a:extLst>
                    <a:ext uri="{9D8B030D-6E8A-4147-A177-3AD203B41FA5}">
                      <a16:colId xmlns:a16="http://schemas.microsoft.com/office/drawing/2014/main" val="2128472142"/>
                    </a:ext>
                  </a:extLst>
                </a:gridCol>
                <a:gridCol w="931229">
                  <a:extLst>
                    <a:ext uri="{9D8B030D-6E8A-4147-A177-3AD203B41FA5}">
                      <a16:colId xmlns:a16="http://schemas.microsoft.com/office/drawing/2014/main" val="366681930"/>
                    </a:ext>
                  </a:extLst>
                </a:gridCol>
                <a:gridCol w="779008">
                  <a:extLst>
                    <a:ext uri="{9D8B030D-6E8A-4147-A177-3AD203B41FA5}">
                      <a16:colId xmlns:a16="http://schemas.microsoft.com/office/drawing/2014/main" val="2010934080"/>
                    </a:ext>
                  </a:extLst>
                </a:gridCol>
                <a:gridCol w="250716">
                  <a:extLst>
                    <a:ext uri="{9D8B030D-6E8A-4147-A177-3AD203B41FA5}">
                      <a16:colId xmlns:a16="http://schemas.microsoft.com/office/drawing/2014/main" val="1082881214"/>
                    </a:ext>
                  </a:extLst>
                </a:gridCol>
                <a:gridCol w="931229">
                  <a:extLst>
                    <a:ext uri="{9D8B030D-6E8A-4147-A177-3AD203B41FA5}">
                      <a16:colId xmlns:a16="http://schemas.microsoft.com/office/drawing/2014/main" val="4098860311"/>
                    </a:ext>
                  </a:extLst>
                </a:gridCol>
                <a:gridCol w="776024">
                  <a:extLst>
                    <a:ext uri="{9D8B030D-6E8A-4147-A177-3AD203B41FA5}">
                      <a16:colId xmlns:a16="http://schemas.microsoft.com/office/drawing/2014/main" val="1324104845"/>
                    </a:ext>
                  </a:extLst>
                </a:gridCol>
                <a:gridCol w="205945">
                  <a:extLst>
                    <a:ext uri="{9D8B030D-6E8A-4147-A177-3AD203B41FA5}">
                      <a16:colId xmlns:a16="http://schemas.microsoft.com/office/drawing/2014/main" val="660218571"/>
                    </a:ext>
                  </a:extLst>
                </a:gridCol>
                <a:gridCol w="931229">
                  <a:extLst>
                    <a:ext uri="{9D8B030D-6E8A-4147-A177-3AD203B41FA5}">
                      <a16:colId xmlns:a16="http://schemas.microsoft.com/office/drawing/2014/main" val="2745015661"/>
                    </a:ext>
                  </a:extLst>
                </a:gridCol>
                <a:gridCol w="779008">
                  <a:extLst>
                    <a:ext uri="{9D8B030D-6E8A-4147-A177-3AD203B41FA5}">
                      <a16:colId xmlns:a16="http://schemas.microsoft.com/office/drawing/2014/main" val="134459669"/>
                    </a:ext>
                  </a:extLst>
                </a:gridCol>
                <a:gridCol w="205945">
                  <a:extLst>
                    <a:ext uri="{9D8B030D-6E8A-4147-A177-3AD203B41FA5}">
                      <a16:colId xmlns:a16="http://schemas.microsoft.com/office/drawing/2014/main" val="3533872835"/>
                    </a:ext>
                  </a:extLst>
                </a:gridCol>
                <a:gridCol w="931229">
                  <a:extLst>
                    <a:ext uri="{9D8B030D-6E8A-4147-A177-3AD203B41FA5}">
                      <a16:colId xmlns:a16="http://schemas.microsoft.com/office/drawing/2014/main" val="1667305513"/>
                    </a:ext>
                  </a:extLst>
                </a:gridCol>
                <a:gridCol w="823779">
                  <a:extLst>
                    <a:ext uri="{9D8B030D-6E8A-4147-A177-3AD203B41FA5}">
                      <a16:colId xmlns:a16="http://schemas.microsoft.com/office/drawing/2014/main" val="1696332027"/>
                    </a:ext>
                  </a:extLst>
                </a:gridCol>
              </a:tblGrid>
              <a:tr h="483039">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34814515"/>
                  </a:ext>
                </a:extLst>
              </a:tr>
              <a:tr h="235628">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8301214"/>
                  </a:ext>
                </a:extLst>
              </a:tr>
              <a:tr h="235628">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2031050836"/>
                  </a:ext>
                </a:extLst>
              </a:tr>
              <a:tr h="235628">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83735282"/>
                  </a:ext>
                </a:extLst>
              </a:tr>
              <a:tr h="235628">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3260671300"/>
                  </a:ext>
                </a:extLst>
              </a:tr>
              <a:tr h="235628">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39569069"/>
                  </a:ext>
                </a:extLst>
              </a:tr>
              <a:tr h="235628">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653571411"/>
                  </a:ext>
                </a:extLst>
              </a:tr>
              <a:tr h="235628">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66589677"/>
                  </a:ext>
                </a:extLst>
              </a:tr>
              <a:tr h="235628">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21.495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12.507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69.832</a:t>
                      </a:r>
                    </a:p>
                  </a:txBody>
                  <a:tcPr marL="0" marR="0" marT="0" marB="0" anchor="ctr">
                    <a:lnL>
                      <a:noFill/>
                    </a:lnL>
                    <a:lnR>
                      <a:noFill/>
                    </a:lnR>
                    <a:lnT>
                      <a:noFill/>
                    </a:lnT>
                    <a:lnB>
                      <a:noFill/>
                    </a:lnB>
                    <a:noFill/>
                  </a:tcPr>
                </a:tc>
                <a:extLst>
                  <a:ext uri="{0D108BD9-81ED-4DB2-BD59-A6C34878D82A}">
                    <a16:rowId xmlns:a16="http://schemas.microsoft.com/office/drawing/2014/main" val="2200920296"/>
                  </a:ext>
                </a:extLst>
              </a:tr>
              <a:tr h="235628">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12.515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69.316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7088673"/>
                  </a:ext>
                </a:extLst>
              </a:tr>
              <a:tr h="235628">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21.484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69.252</a:t>
                      </a:r>
                    </a:p>
                  </a:txBody>
                  <a:tcPr marL="0" marR="0" marT="0" marB="0" anchor="ctr">
                    <a:lnL>
                      <a:noFill/>
                    </a:lnL>
                    <a:lnR>
                      <a:noFill/>
                    </a:lnR>
                    <a:lnT>
                      <a:noFill/>
                    </a:lnT>
                    <a:lnB>
                      <a:noFill/>
                    </a:lnB>
                    <a:noFill/>
                  </a:tcPr>
                </a:tc>
                <a:extLst>
                  <a:ext uri="{0D108BD9-81ED-4DB2-BD59-A6C34878D82A}">
                    <a16:rowId xmlns:a16="http://schemas.microsoft.com/office/drawing/2014/main" val="836270957"/>
                  </a:ext>
                </a:extLst>
              </a:tr>
              <a:tr h="235628">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16.865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12.455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69.226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99639796"/>
                  </a:ext>
                </a:extLst>
              </a:tr>
              <a:tr h="247410">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187.509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237.050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138.091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128.090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110.017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800.757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778569688"/>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593320" y="1972649"/>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593320" y="13888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2660707"/>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002060"/>
                </a:solidFill>
                <a:effectLst/>
                <a:uLnTx/>
                <a:uFillTx/>
                <a:latin typeface="Candara"/>
              </a:rPr>
              <a:t>noviembre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dirty="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716860"/>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noviembre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III (M-124)</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8.285</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dirty="0">
                          <a:solidFill>
                            <a:schemeClr val="accent1">
                              <a:lumMod val="50000"/>
                            </a:schemeClr>
                          </a:solidFill>
                          <a:latin typeface="+mn-lt"/>
                          <a:ea typeface="+mn-ea"/>
                          <a:cs typeface="+mn-cs"/>
                        </a:rPr>
                        <a:t>2.088</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1.011</a:t>
                      </a:r>
                      <a:endParaRPr lang="es-CO" b="0" i="0" dirty="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433</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17%</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dirty="0">
                          <a:solidFill>
                            <a:srgbClr val="203864"/>
                          </a:solidFill>
                          <a:effectLst/>
                          <a:latin typeface="Calibri" panose="020F0502020204030204" pitchFamily="34" charset="0"/>
                        </a:rPr>
                        <a:t>219</a:t>
                      </a:r>
                      <a:endParaRPr lang="es-CO" b="0" i="0" dirty="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766</a:t>
                      </a:r>
                      <a:endParaRPr lang="es-MX"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243</a:t>
                      </a:r>
                      <a:endParaRPr lang="es-CO" b="0" i="0" dirty="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818</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37%</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1.473</a:t>
                      </a:r>
                      <a:endParaRPr lang="es-CO" b="0" i="0" dirty="0">
                        <a:solidFill>
                          <a:srgbClr val="000000"/>
                        </a:solidFill>
                        <a:effectLst/>
                      </a:endParaRPr>
                    </a:p>
                  </a:txBody>
                  <a:tcPr anchor="ctr"/>
                </a:tc>
                <a:tc>
                  <a:txBody>
                    <a:bodyPr/>
                    <a:lstStyle/>
                    <a:p>
                      <a:pPr algn="ctr" rtl="0" fontAlgn="base"/>
                      <a:r>
                        <a:rPr lang="es-MX" sz="1400" b="1" i="0">
                          <a:solidFill>
                            <a:srgbClr val="203864"/>
                          </a:solidFill>
                          <a:effectLst/>
                          <a:latin typeface="Calibri" panose="020F0502020204030204" pitchFamily="34" charset="0"/>
                        </a:rPr>
                        <a:t>2</a:t>
                      </a:r>
                      <a:r>
                        <a:rPr lang="es-CO" sz="1400" b="1" i="0">
                          <a:solidFill>
                            <a:srgbClr val="203864"/>
                          </a:solidFill>
                          <a:effectLst/>
                          <a:latin typeface="Calibri" panose="020F0502020204030204" pitchFamily="34" charset="0"/>
                        </a:rPr>
                        <a:t>.017</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24%</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julio 2024 - PP N°24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20247000688932 del 19/12/2024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8907873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noviembre</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4.294</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13.725</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1.009</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1936</a:t>
                      </a:r>
                    </a:p>
                  </a:txBody>
                  <a:tcPr marL="9525" marR="9525" marT="9525"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1.671</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34</a:t>
                      </a:r>
                    </a:p>
                  </a:txBody>
                  <a:tcPr marL="9525" marR="9525" marT="9525"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4.129</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2.255</a:t>
                      </a:r>
                    </a:p>
                  </a:txBody>
                  <a:tcPr marL="9525" marR="9525" marT="9525"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8.485</a:t>
                      </a:r>
                    </a:p>
                  </a:txBody>
                  <a:tcPr marL="9525" marR="9525" marT="9525"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noviembre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18117633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Diciembre de 2024</a:t>
            </a:r>
          </a:p>
          <a:p>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16.897 </a:t>
            </a: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Imagen 14">
            <a:extLst>
              <a:ext uri="{FF2B5EF4-FFF2-40B4-BE49-F238E27FC236}">
                <a16:creationId xmlns:a16="http://schemas.microsoft.com/office/drawing/2014/main" id="{995FE893-8D33-97AC-28E1-3DF414173EC4}"/>
              </a:ext>
            </a:extLst>
          </p:cNvPr>
          <p:cNvPicPr>
            <a:picLocks noChangeAspect="1"/>
          </p:cNvPicPr>
          <p:nvPr/>
        </p:nvPicPr>
        <p:blipFill>
          <a:blip r:embed="rId9"/>
          <a:stretch>
            <a:fillRect/>
          </a:stretch>
        </p:blipFill>
        <p:spPr>
          <a:xfrm>
            <a:off x="1464430" y="1408009"/>
            <a:ext cx="10605961" cy="4992784"/>
          </a:xfrm>
          <a:prstGeom prst="rect">
            <a:avLst/>
          </a:prstGeom>
        </p:spPr>
      </p:pic>
    </p:spTree>
    <p:extLst>
      <p:ext uri="{BB962C8B-B14F-4D97-AF65-F5344CB8AC3E}">
        <p14:creationId xmlns:p14="http://schemas.microsoft.com/office/powerpoint/2010/main" val="31244048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Noviembre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dirty="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dirty="0">
                          <a:solidFill>
                            <a:schemeClr val="accent1">
                              <a:lumMod val="50000"/>
                            </a:schemeClr>
                          </a:solidFill>
                        </a:rPr>
                        <a:t>CANTIDAD DE CESTAS EXISTENTES</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3.197</a:t>
                      </a:r>
                      <a:endParaRPr lang="es-ES" b="0" dirty="0"/>
                    </a:p>
                  </a:txBody>
                  <a:tcPr marL="9525" marR="9525" marT="9525" marB="0" anchor="b"/>
                </a:tc>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7.480</a:t>
                      </a:r>
                      <a:endParaRPr lang="es-ES" b="0" dirty="0"/>
                    </a:p>
                  </a:txBody>
                  <a:tcPr marL="9525" marR="9525" marT="9525" marB="0" anchor="b"/>
                </a:tc>
                <a:tc>
                  <a:txBody>
                    <a:bodyPr/>
                    <a:lstStyle/>
                    <a:p>
                      <a:pPr marL="0" algn="ctr" defTabSz="914400" rtl="0" eaLnBrk="1" fontAlgn="ctr" latinLnBrk="0" hangingPunct="1"/>
                      <a:r>
                        <a:rPr lang="es-MX" sz="1400" b="0" i="0" u="none" strike="noStrike" kern="1200" dirty="0">
                          <a:solidFill>
                            <a:srgbClr val="1F3864"/>
                          </a:solidFill>
                          <a:effectLst/>
                          <a:latin typeface="Calibri"/>
                          <a:ea typeface="+mn-ea"/>
                          <a:cs typeface="+mn-cs"/>
                        </a:rPr>
                        <a:t>758</a:t>
                      </a:r>
                      <a:endParaRPr lang="es-CO" sz="1400" b="0" i="0" u="none" strike="noStrike" kern="1200" dirty="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dirty="0">
                          <a:solidFill>
                            <a:srgbClr val="1F3864"/>
                          </a:solidFill>
                          <a:effectLst/>
                          <a:latin typeface="Calibri"/>
                          <a:ea typeface="+mn-ea"/>
                          <a:cs typeface="+mn-cs"/>
                        </a:rPr>
                        <a:t>1.020</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2.256</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2.488</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77%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2.226</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69%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NR**</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6.970</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43%</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lang="es-MX" sz="1200" b="0" i="0" u="none" strike="noStrike" kern="1200" cap="none" spc="0" normalizeH="0" baseline="0" noProof="0" dirty="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dirty="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dirty="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dirty="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dirty="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dirty="0">
                <a:ln>
                  <a:noFill/>
                </a:ln>
                <a:solidFill>
                  <a:srgbClr val="002060"/>
                </a:solidFill>
                <a:effectLst/>
                <a:uLnTx/>
                <a:uFillTx/>
                <a:latin typeface="Calibri" panose="020F0502020204030204"/>
                <a:ea typeface="Calibri"/>
                <a:cs typeface="Calibri"/>
              </a:rPr>
              <a:t>**NR: No Reporta</a:t>
            </a:r>
          </a:p>
          <a:p>
            <a:pPr algn="just" eaLnBrk="0" fontAlgn="base" hangingPunct="0">
              <a:spcBef>
                <a:spcPct val="0"/>
              </a:spcBef>
              <a:spcAft>
                <a:spcPct val="0"/>
              </a:spcAft>
              <a:defRPr/>
            </a:pPr>
            <a:r>
              <a:rPr lang="es-MX" sz="1200" b="0" i="0" u="none" strike="noStrike" kern="1200" cap="none" spc="0" normalizeH="0" baseline="0" noProof="0" dirty="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4095676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chemeClr val="accent1">
                    <a:lumMod val="50000"/>
                  </a:schemeClr>
                </a:solidFill>
                <a:latin typeface="Candara"/>
              </a:rPr>
              <a:t>noviembre</a:t>
            </a:r>
            <a:r>
              <a:rPr kumimoji="0" lang="es-CO" sz="1600" b="1" i="0" u="none" strike="noStrike" kern="1200" cap="small" spc="0" normalizeH="0" baseline="0" noProof="0" dirty="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4.</a:t>
                      </a:r>
                      <a:r>
                        <a:rPr lang="es-CO" sz="1400" kern="1200">
                          <a:solidFill>
                            <a:schemeClr val="accent1">
                              <a:lumMod val="50000"/>
                            </a:schemeClr>
                          </a:solidFill>
                          <a:latin typeface="+mn-lt"/>
                          <a:ea typeface="+mn-ea"/>
                          <a:cs typeface="+mn-cs"/>
                        </a:rPr>
                        <a:t>659</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68%</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91</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4%</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0</a:t>
                      </a:r>
                      <a:endParaRPr lang="es-CO" sz="1400"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274</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12%</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0</a:t>
                      </a:r>
                    </a:p>
                  </a:txBody>
                  <a:tcPr marL="9525" marR="9525" marT="9525" marB="0" anchor="b"/>
                </a:tc>
                <a:tc>
                  <a:txBody>
                    <a:bodyPr/>
                    <a:lstStyle/>
                    <a:p>
                      <a:pPr marL="0" algn="ctr" defTabSz="914400" rtl="0" eaLnBrk="1" fontAlgn="b" latinLnBrk="0" hangingPunct="1"/>
                      <a:r>
                        <a:rPr lang="es-MX" sz="1400" b="1" kern="1200">
                          <a:solidFill>
                            <a:schemeClr val="accent1">
                              <a:lumMod val="50000"/>
                            </a:schemeClr>
                          </a:solidFill>
                          <a:latin typeface="+mn-lt"/>
                          <a:ea typeface="+mn-ea"/>
                          <a:cs typeface="+mn-cs"/>
                        </a:rPr>
                        <a:t>5.024</a:t>
                      </a:r>
                      <a:endParaRPr lang="es-CO" sz="1400" b="1"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44%</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5.511</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noviembre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002060"/>
                </a:solidFill>
                <a:effectLst/>
                <a:uLnTx/>
                <a:uFillTx/>
                <a:latin typeface="Candara"/>
              </a:rPr>
              <a:t>noviembre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dirty="0">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noviembre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59%</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107</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 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Diciembre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554</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SAC 388 P.O. </a:t>
            </a:r>
          </a:p>
          <a:p>
            <a:r>
              <a:rPr lang="es-CO" sz="1400" dirty="0">
                <a:solidFill>
                  <a:srgbClr val="C00000"/>
                </a:solidFill>
              </a:rPr>
              <a:t>(14 vehículos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err="1">
                <a:solidFill>
                  <a:srgbClr val="C00000"/>
                </a:solidFill>
              </a:rPr>
              <a:t>Otrosi</a:t>
            </a:r>
            <a:r>
              <a:rPr lang="es-MX" sz="1400" dirty="0">
                <a:solidFill>
                  <a:srgbClr val="C00000"/>
                </a:solidFill>
              </a:rPr>
              <a:t> N°7 </a:t>
            </a:r>
          </a:p>
          <a:p>
            <a:r>
              <a:rPr lang="es-MX" sz="1400" dirty="0">
                <a:solidFill>
                  <a:srgbClr val="C00000"/>
                </a:solidFill>
              </a:rPr>
              <a:t>(22 vehículos en adiciones suscritas)</a:t>
            </a:r>
          </a:p>
        </p:txBody>
      </p:sp>
      <p:sp>
        <p:nvSpPr>
          <p:cNvPr id="75" name="CuadroTexto 74">
            <a:extLst>
              <a:ext uri="{FF2B5EF4-FFF2-40B4-BE49-F238E27FC236}">
                <a16:creationId xmlns:a16="http://schemas.microsoft.com/office/drawing/2014/main" id="{EAF99C42-2FF3-4E44-BFD6-B34D161444C6}"/>
              </a:ext>
            </a:extLst>
          </p:cNvPr>
          <p:cNvSpPr txBox="1"/>
          <p:nvPr/>
        </p:nvSpPr>
        <p:spPr>
          <a:xfrm>
            <a:off x="29355" y="6465469"/>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diciembre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554</a:t>
            </a:r>
          </a:p>
        </p:txBody>
      </p:sp>
      <p:sp>
        <p:nvSpPr>
          <p:cNvPr id="38" name="CuadroTexto 37">
            <a:extLst>
              <a:ext uri="{FF2B5EF4-FFF2-40B4-BE49-F238E27FC236}">
                <a16:creationId xmlns:a16="http://schemas.microsoft.com/office/drawing/2014/main" id="{E83649CF-247B-45E6-84C8-E7852268A15F}"/>
              </a:ext>
            </a:extLst>
          </p:cNvPr>
          <p:cNvSpPr txBox="1"/>
          <p:nvPr/>
        </p:nvSpPr>
        <p:spPr>
          <a:xfrm>
            <a:off x="57976" y="646052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endParaRPr lang="es-CO" sz="900" dirty="0">
              <a:solidFill>
                <a:schemeClr val="accent1">
                  <a:lumMod val="50000"/>
                </a:schemeClr>
              </a:solidFill>
            </a:endParaRP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reportados como Instalados noviembre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2.712***</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dirty="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272</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646331"/>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se debe actualizar los planes de </a:t>
            </a:r>
            <a:r>
              <a:rPr kumimoji="0" lang="es-CO" sz="900" b="0" i="0" u="none" strike="noStrike" kern="1200" cap="none" spc="0" normalizeH="0" baseline="0" noProof="0" dirty="0" err="1">
                <a:ln>
                  <a:noFill/>
                </a:ln>
                <a:solidFill>
                  <a:srgbClr val="002060"/>
                </a:solidFill>
                <a:effectLst/>
                <a:uLnTx/>
                <a:uFillTx/>
                <a:latin typeface="Calibri" panose="020F0502020204030204"/>
                <a:ea typeface="+mn-ea"/>
                <a:cs typeface="+mn-cs"/>
              </a:rPr>
              <a:t>Contenerización</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579</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1.199</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7</a:t>
            </a:r>
            <a:r>
              <a:rPr lang="es-CO" sz="1200" b="1" dirty="0">
                <a:solidFill>
                  <a:srgbClr val="4472C4">
                    <a:lumMod val="50000"/>
                  </a:srgbClr>
                </a:solidFill>
                <a:latin typeface="Calibri" panose="020F0502020204030204"/>
              </a:rPr>
              <a:t>9</a:t>
            </a: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224	                  9	                       285</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92	         178                            191</a:t>
            </a: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307218"/>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41                                   562                               </a:t>
            </a:r>
            <a:r>
              <a:rPr lang="es-CO" sz="1200" b="1" dirty="0">
                <a:solidFill>
                  <a:srgbClr val="002060"/>
                </a:solidFill>
                <a:latin typeface="Calibri" panose="020F0502020204030204"/>
              </a:rPr>
              <a:t>289</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dirty="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359	             97	                          474	          219</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09278"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9.757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4.856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895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highlight>
                  <a:srgbClr val="FFFFFF"/>
                </a:highlight>
                <a:uLnTx/>
                <a:uFillTx/>
                <a:latin typeface="Calibri" panose="020F0502020204030204"/>
                <a:ea typeface="Calibri"/>
                <a:cs typeface="Calibri"/>
              </a:rPr>
              <a:t>2.984</a:t>
            </a:r>
          </a:p>
          <a:p>
            <a:pPr algn="ctr">
              <a:lnSpc>
                <a:spcPct val="90000"/>
              </a:lnSpc>
              <a:spcBef>
                <a:spcPct val="0"/>
              </a:spcBef>
              <a:defRPr/>
            </a:pPr>
            <a:r>
              <a:rPr lang="es-CO" sz="1100" cap="small" dirty="0">
                <a:solidFill>
                  <a:srgbClr val="002060"/>
                </a:solidFill>
                <a:latin typeface="Calibri" panose="020F0502020204030204"/>
                <a:ea typeface="+mj-ea"/>
                <a:cs typeface="+mj-cs"/>
              </a:rPr>
              <a:t>1.549 NA</a:t>
            </a:r>
          </a:p>
          <a:p>
            <a:pPr algn="ctr">
              <a:lnSpc>
                <a:spcPct val="90000"/>
              </a:lnSpc>
              <a:spcBef>
                <a:spcPct val="0"/>
              </a:spcBef>
              <a:defRPr/>
            </a:pPr>
            <a:r>
              <a:rPr lang="es-CO" sz="1100" cap="small" dirty="0">
                <a:solidFill>
                  <a:srgbClr val="002060"/>
                </a:solidFill>
                <a:latin typeface="Calibri" panose="020F0502020204030204"/>
                <a:ea typeface="+mj-ea"/>
                <a:cs typeface="+mj-cs"/>
              </a:rPr>
              <a:t>(1.434 Contrato y 115 Adición)   </a:t>
            </a:r>
          </a:p>
          <a:p>
            <a:pPr algn="ctr">
              <a:lnSpc>
                <a:spcPct val="90000"/>
              </a:lnSpc>
              <a:spcBef>
                <a:spcPct val="0"/>
              </a:spcBef>
              <a:defRPr/>
            </a:pPr>
            <a:r>
              <a:rPr lang="es-CO" sz="1100" cap="small" dirty="0">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60905" y="1177792"/>
            <a:ext cx="1998733"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1.058</a:t>
            </a:r>
          </a:p>
          <a:p>
            <a:pPr algn="ctr">
              <a:lnSpc>
                <a:spcPct val="90000"/>
              </a:lnSpc>
              <a:spcBef>
                <a:spcPct val="0"/>
              </a:spcBef>
              <a:defRPr/>
            </a:pPr>
            <a:r>
              <a:rPr lang="es-CO" sz="1100" cap="small" dirty="0">
                <a:solidFill>
                  <a:srgbClr val="002060"/>
                </a:solidFill>
                <a:latin typeface="Calibri" panose="020F0502020204030204"/>
                <a:ea typeface="+mj-ea"/>
                <a:cs typeface="+mj-cs"/>
              </a:rPr>
              <a:t>534 NA</a:t>
            </a:r>
          </a:p>
          <a:p>
            <a:pPr algn="ctr">
              <a:lnSpc>
                <a:spcPct val="90000"/>
              </a:lnSpc>
              <a:spcBef>
                <a:spcPct val="0"/>
              </a:spcBef>
              <a:defRPr/>
            </a:pPr>
            <a:r>
              <a:rPr lang="es-CO" sz="1100" cap="small" dirty="0">
                <a:solidFill>
                  <a:srgbClr val="002060"/>
                </a:solidFill>
                <a:latin typeface="Calibri" panose="020F0502020204030204"/>
                <a:ea typeface="+mj-ea"/>
                <a:cs typeface="+mj-cs"/>
              </a:rPr>
              <a:t>(484 Contrato y 50 Adición)</a:t>
            </a:r>
          </a:p>
          <a:p>
            <a:pPr algn="ctr">
              <a:lnSpc>
                <a:spcPct val="90000"/>
              </a:lnSpc>
              <a:spcBef>
                <a:spcPct val="0"/>
              </a:spcBef>
              <a:defRPr/>
            </a:pPr>
            <a:r>
              <a:rPr lang="es-CO" sz="1100" cap="small" dirty="0">
                <a:solidFill>
                  <a:srgbClr val="002060"/>
                </a:solidFill>
                <a:latin typeface="Calibri" panose="020F0502020204030204"/>
                <a:ea typeface="+mj-ea"/>
                <a:cs typeface="+mj-cs"/>
              </a:rPr>
              <a:t>524 A</a:t>
            </a:r>
          </a:p>
          <a:p>
            <a:pPr algn="ctr">
              <a:lnSpc>
                <a:spcPct val="90000"/>
              </a:lnSpc>
              <a:spcBef>
                <a:spcPct val="0"/>
              </a:spcBef>
              <a:defRPr/>
            </a:pPr>
            <a:r>
              <a:rPr lang="es-CO" sz="1100" cap="small" dirty="0">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28" name="CuadroTexto 27">
            <a:extLst>
              <a:ext uri="{FF2B5EF4-FFF2-40B4-BE49-F238E27FC236}">
                <a16:creationId xmlns:a16="http://schemas.microsoft.com/office/drawing/2014/main" id="{5947B5F5-6208-4C42-9611-EB7337A4EE62}"/>
              </a:ext>
            </a:extLst>
          </p:cNvPr>
          <p:cNvSpPr txBox="1"/>
          <p:nvPr/>
        </p:nvSpPr>
        <p:spPr>
          <a:xfrm>
            <a:off x="209555" y="1554917"/>
            <a:ext cx="2225088" cy="1378784"/>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0" name="CuadroTexto 29">
            <a:extLst>
              <a:ext uri="{FF2B5EF4-FFF2-40B4-BE49-F238E27FC236}">
                <a16:creationId xmlns:a16="http://schemas.microsoft.com/office/drawing/2014/main" id="{4AFFA98B-4705-4263-B792-9FCD0F4A9558}"/>
              </a:ext>
            </a:extLst>
          </p:cNvPr>
          <p:cNvSpPr txBox="1"/>
          <p:nvPr/>
        </p:nvSpPr>
        <p:spPr>
          <a:xfrm>
            <a:off x="225365" y="3052209"/>
            <a:ext cx="2209278"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dirty="0">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95510" y="1685214"/>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183**</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rPr>
              <a:t>CONTENEDORES</a:t>
            </a:r>
          </a:p>
          <a:p>
            <a:pPr lvl="1">
              <a:defRPr/>
            </a:pPr>
            <a:r>
              <a:rPr lang="es-CO" sz="1600" kern="0" dirty="0">
                <a:solidFill>
                  <a:srgbClr val="002060"/>
                </a:solidFill>
                <a:latin typeface="Candara"/>
              </a:rPr>
              <a:t>Contenedores reemplazados noviembre–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.657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27</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,23</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400</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dirty="0">
                <a:solidFill>
                  <a:srgbClr val="002060"/>
                </a:solidFill>
                <a:latin typeface="Calibri" panose="020F0502020204030204"/>
              </a:rPr>
              <a:t>1.100*</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153	        131	       57                    </a:t>
            </a:r>
            <a:r>
              <a:rPr lang="es-CO" sz="1200" b="1" cap="small" dirty="0">
                <a:solidFill>
                  <a:srgbClr val="002060"/>
                </a:solidFill>
                <a:highlight>
                  <a:srgbClr val="FFFFFF"/>
                </a:highlight>
                <a:latin typeface="+mn-lt"/>
              </a:rPr>
              <a:t>52</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highlight>
                  <a:srgbClr val="FFFFFF"/>
                </a:highlight>
                <a:latin typeface="+mn-lt"/>
              </a:rPr>
              <a:t>FONTIBÓN</a:t>
            </a:r>
            <a:r>
              <a:rPr lang="es-CO" sz="1200" b="1" dirty="0">
                <a:solidFill>
                  <a:srgbClr val="4472C4"/>
                </a:solidFill>
                <a:highlight>
                  <a:srgbClr val="FFFFFF"/>
                </a:highlight>
                <a:latin typeface="+mn-lt"/>
              </a:rPr>
              <a:t>	</a:t>
            </a:r>
            <a:r>
              <a:rPr lang="es-CO" sz="1200" b="1" dirty="0">
                <a:solidFill>
                  <a:srgbClr val="002060"/>
                </a:solidFill>
                <a:highlight>
                  <a:srgbClr val="FFFFFF"/>
                </a:highlight>
                <a:latin typeface="+mn-lt"/>
              </a:rPr>
              <a:t>KENNEDY</a:t>
            </a:r>
          </a:p>
          <a:p>
            <a:pPr>
              <a:defRPr/>
            </a:pPr>
            <a:r>
              <a:rPr lang="es-CO" sz="1200" b="1" dirty="0">
                <a:solidFill>
                  <a:srgbClr val="002060"/>
                </a:solidFill>
                <a:highlight>
                  <a:srgbClr val="FFFFFF"/>
                </a:highlight>
                <a:latin typeface="+mn-lt"/>
              </a:rPr>
              <a:t>281        </a:t>
            </a: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 	</a:t>
            </a:r>
            <a:r>
              <a:rPr lang="es-CO" sz="1200" b="1" dirty="0">
                <a:solidFill>
                  <a:srgbClr val="002060"/>
                </a:solidFill>
                <a:highlight>
                  <a:srgbClr val="FFFFFF"/>
                </a:highlight>
                <a:latin typeface="+mn-lt"/>
              </a:rPr>
              <a:t>819</a:t>
            </a: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latin typeface="Calibri" panose="020F0502020204030204"/>
                <a:cs typeface="Calibri"/>
              </a:rPr>
              <a:t>741</a:t>
            </a:r>
            <a:endParaRPr lang="es-CO" sz="2400" b="1" i="0" u="none" strike="noStrike" kern="1200" cap="none" spc="0" normalizeH="0" baseline="0" noProof="0" dirty="0">
              <a:ln>
                <a:noFill/>
              </a:ln>
              <a:solidFill>
                <a:srgbClr val="002060"/>
              </a:solidFill>
              <a:effectLst/>
              <a:uLnTx/>
              <a:uFillTx/>
              <a:latin typeface="Calibri" panose="020F0502020204030204"/>
              <a:cs typeface="Calibri"/>
            </a:endParaRP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272</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116</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193</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dirty="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38</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104</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2</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dirty="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11</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5</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a:solidFill>
                  <a:srgbClr val="002060"/>
                </a:solidFill>
                <a:latin typeface="Calibri" panose="020F0502020204030204"/>
              </a:rPr>
              <a:t>.</a:t>
            </a:r>
          </a:p>
          <a:p>
            <a:pPr algn="just">
              <a:defRPr/>
            </a:pPr>
            <a:r>
              <a:rPr lang="es-CO" sz="900">
                <a:solidFill>
                  <a:srgbClr val="002060"/>
                </a:solidFill>
                <a:latin typeface="Calibri" panose="020F0502020204030204"/>
                <a:ea typeface="Calibri"/>
                <a:cs typeface="Calibri"/>
              </a:rPr>
              <a:t>*Los datos son presentados con base a lo informado por el concesionario.</a:t>
            </a:r>
          </a:p>
          <a:p>
            <a:pPr algn="just">
              <a:defRPr/>
            </a:pPr>
            <a:r>
              <a:rPr lang="es-CO" sz="900">
                <a:solidFill>
                  <a:srgbClr val="002060"/>
                </a:solidFill>
                <a:latin typeface="Calibri" panose="020F0502020204030204"/>
                <a:ea typeface="Calibri"/>
                <a:cs typeface="Calibri"/>
              </a:rPr>
              <a:t>**Se toma el dato del reporte SIGAB “Reemplazo de contenedores”.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233</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ea typeface="+mn-ea"/>
                <a:cs typeface="+mn-cs"/>
              </a:rPr>
              <a:t>         Zonas de mayor vandalismo al esquema de </a:t>
            </a:r>
            <a:r>
              <a:rPr kumimoji="0" lang="es-CO" sz="1600" b="0" i="0" u="none" strike="noStrike" kern="1200" cap="small" spc="0" normalizeH="0" baseline="0" noProof="0" dirty="0" err="1">
                <a:ln>
                  <a:noFill/>
                </a:ln>
                <a:solidFill>
                  <a:srgbClr val="002060"/>
                </a:solidFill>
                <a:effectLst/>
                <a:uLnTx/>
                <a:uFillTx/>
                <a:latin typeface="Candara"/>
                <a:ea typeface="+mn-ea"/>
                <a:cs typeface="+mn-cs"/>
              </a:rPr>
              <a:t>Contenerización</a:t>
            </a:r>
            <a:r>
              <a:rPr lang="es-CO" sz="1600" cap="small" dirty="0">
                <a:solidFill>
                  <a:srgbClr val="002060"/>
                </a:solidFill>
                <a:latin typeface="Candara"/>
              </a:rPr>
              <a:t> noviembre </a:t>
            </a:r>
            <a:r>
              <a:rPr kumimoji="0" lang="es-CO" sz="1600" i="0" u="none" strike="noStrike" kern="1200" cap="small" spc="0" normalizeH="0" baseline="0" noProof="0" dirty="0">
                <a:ln>
                  <a:noFill/>
                </a:ln>
                <a:solidFill>
                  <a:srgbClr val="002060"/>
                </a:solidFill>
                <a:effectLst/>
                <a:uLnTx/>
                <a:uFillTx/>
                <a:latin typeface="Candara"/>
                <a:ea typeface="+mn-ea"/>
                <a:cs typeface="+mn-cs"/>
              </a:rPr>
              <a:t>– 2024</a:t>
            </a:r>
            <a:r>
              <a:rPr lang="es-CO" sz="1600" cap="small" dirty="0">
                <a:solidFill>
                  <a:srgbClr val="002060"/>
                </a:solidFill>
                <a:latin typeface="Candara"/>
              </a:rPr>
              <a:t> </a:t>
            </a:r>
            <a:r>
              <a:rPr lang="es-CO" sz="1600" cap="small" dirty="0">
                <a:solidFill>
                  <a:srgbClr val="4472C4"/>
                </a:solidFill>
                <a:latin typeface="Candara"/>
              </a:rPr>
              <a:t> </a:t>
            </a:r>
            <a:endParaRPr lang="es-CO" sz="1600" b="0" i="0" u="none" strike="noStrike" kern="1200" cap="small" spc="0" normalizeH="0" baseline="0" noProof="0" dirty="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San José del prado</a:t>
            </a:r>
            <a:endParaRPr lang="es-CO" sz="1200" cap="small" dirty="0">
              <a:solidFill>
                <a:srgbClr val="4472C4">
                  <a:lumMod val="50000"/>
                </a:srgbClr>
              </a:solidFill>
              <a:highlight>
                <a:srgbClr val="FFFFFF"/>
              </a:highlight>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5410200" y="1483917"/>
            <a:ext cx="6361271" cy="1200329"/>
          </a:xfrm>
          <a:prstGeom prst="rect">
            <a:avLst/>
          </a:prstGeom>
          <a:noFill/>
        </p:spPr>
        <p:txBody>
          <a:bodyPr wrap="square" rtlCol="0">
            <a:spAutoFit/>
          </a:bodyPr>
          <a:lstStyle/>
          <a:p>
            <a:pPr>
              <a:defRPr/>
            </a:pPr>
            <a:r>
              <a:rPr lang="es-CO" sz="1400" cap="small" dirty="0">
                <a:solidFill>
                  <a:srgbClr val="4472C4">
                    <a:lumMod val="50000"/>
                  </a:srgbClr>
                </a:solidFill>
                <a:latin typeface="Calibri Light" panose="020F0302020204030204"/>
              </a:rPr>
              <a:t>	       </a:t>
            </a:r>
            <a:r>
              <a:rPr lang="es-CO" sz="1600" b="1" cap="small" dirty="0">
                <a:solidFill>
                  <a:srgbClr val="4472C4">
                    <a:lumMod val="50000"/>
                  </a:srgbClr>
                </a:solidFill>
                <a:latin typeface="Calibri Light" panose="020F0302020204030204" pitchFamily="34" charset="0"/>
                <a:cs typeface="Calibri Light" panose="020F0302020204030204" pitchFamily="34" charset="0"/>
              </a:rPr>
              <a:t>Usaquén                   </a:t>
            </a:r>
            <a:r>
              <a:rPr kumimoji="0" lang="es-CO" sz="16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	       codito	</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Villa de los Alpes          </a:t>
            </a:r>
            <a:r>
              <a:rPr lang="es-CO" sz="1400" cap="small" dirty="0">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			20 de julio                     </a:t>
            </a:r>
            <a:r>
              <a:rPr lang="es-CO" sz="1400" cap="small" dirty="0" err="1">
                <a:solidFill>
                  <a:srgbClr val="4472C4">
                    <a:lumMod val="50000"/>
                  </a:srgbClr>
                </a:solidFill>
                <a:latin typeface="Calibri Light" panose="020F0302020204030204"/>
              </a:rPr>
              <a:t>av</a:t>
            </a:r>
            <a:r>
              <a:rPr lang="es-CO" sz="1400" cap="small" dirty="0">
                <a:solidFill>
                  <a:srgbClr val="4472C4">
                    <a:lumMod val="50000"/>
                  </a:srgbClr>
                </a:solidFill>
                <a:latin typeface="Calibri Light" panose="020F0302020204030204"/>
              </a:rPr>
              <a:t> </a:t>
            </a:r>
            <a:r>
              <a:rPr lang="es-CO" sz="1400" cap="small" dirty="0" err="1">
                <a:solidFill>
                  <a:srgbClr val="4472C4">
                    <a:lumMod val="50000"/>
                  </a:srgbClr>
                </a:solidFill>
                <a:latin typeface="Calibri Light" panose="020F0302020204030204"/>
              </a:rPr>
              <a:t>villavicencio</a:t>
            </a:r>
            <a:endParaRPr lang="es-CO" sz="1400" cap="small" dirty="0">
              <a:solidFill>
                <a:srgbClr val="4472C4">
                  <a:lumMod val="50000"/>
                </a:srgbClr>
              </a:solidFill>
              <a:latin typeface="Calibri Light"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n-ea"/>
                <a:cs typeface="+mn-cs"/>
              </a:rPr>
              <a:t>Av</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1 de </a:t>
            </a: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n-ea"/>
                <a:cs typeface="+mn-cs"/>
              </a:rPr>
              <a:t>ma</a:t>
            </a:r>
            <a:r>
              <a:rPr lang="es-CO" sz="1400" cap="small" dirty="0">
                <a:solidFill>
                  <a:srgbClr val="4472C4">
                    <a:lumMod val="50000"/>
                  </a:srgbClr>
                </a:solidFill>
                <a:latin typeface="Calibri Light" panose="020F0302020204030204"/>
              </a:rPr>
              <a:t>yo</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r>
              <a:rPr lang="es-CO" sz="1400" cap="small" dirty="0">
                <a:solidFill>
                  <a:srgbClr val="4472C4">
                    <a:lumMod val="50000"/>
                  </a:srgbClr>
                </a:solidFill>
                <a:latin typeface="Calibri Light" panose="020F0302020204030204"/>
              </a:rPr>
              <a:t>         </a:t>
            </a:r>
            <a:r>
              <a:rPr lang="es-CO" sz="1400" cap="small" dirty="0" err="1">
                <a:solidFill>
                  <a:srgbClr val="4472C4">
                    <a:lumMod val="50000"/>
                  </a:srgbClr>
                </a:solidFill>
                <a:latin typeface="Calibri Light" panose="020F0302020204030204"/>
              </a:rPr>
              <a:t>maricuela</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r>
              <a:rPr lang="es-CO" sz="1400" cap="small" dirty="0">
                <a:solidFill>
                  <a:srgbClr val="4472C4">
                    <a:lumMod val="50000"/>
                  </a:srgbClr>
                </a:solidFill>
                <a:latin typeface="Calibri Light" panose="020F0302020204030204"/>
              </a:rPr>
              <a:t>	</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dirty="0">
                <a:solidFill>
                  <a:srgbClr val="4472C4">
                    <a:lumMod val="50000"/>
                  </a:srgbClr>
                </a:solidFill>
              </a:rPr>
              <a:t>Villemar	         Catalina</a:t>
            </a:r>
            <a:endParaRPr kumimoji="0" lang="es-CO" sz="1400" b="0" i="0" u="none" strike="noStrike" kern="1200" cap="small" spc="0" normalizeH="0" baseline="0" noProof="0" dirty="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rPr>
              <a:t>	</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Pastrana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El Carmelo</a:t>
            </a:r>
            <a:endParaRPr kumimoji="0" lang="es-CO" sz="14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3688961"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5869397" y="2081919"/>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Los Cedros 	              Porciúncula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cap="small">
                <a:solidFill>
                  <a:srgbClr val="4472C4">
                    <a:lumMod val="50000"/>
                  </a:srgbClr>
                </a:solidFill>
                <a:latin typeface="Calibri Light" panose="020F0302020204030204"/>
              </a:rPr>
              <a:t>NUEVA </a:t>
            </a:r>
            <a:r>
              <a:rPr lang="es-CO" sz="1200" cap="small" dirty="0">
                <a:solidFill>
                  <a:srgbClr val="4472C4">
                    <a:lumMod val="50000"/>
                  </a:srgbClr>
                </a:solidFill>
                <a:latin typeface="Calibri Light" panose="020F0302020204030204"/>
              </a:rPr>
              <a:t>ZELANDIA</a:t>
            </a:r>
            <a:endParaRPr kumimoji="0" lang="es-CO" sz="12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Casos de Éxito noviembre</a:t>
            </a: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2024</a:t>
            </a:r>
            <a:r>
              <a:rPr lang="es-CO" sz="1600" cap="small" dirty="0">
                <a:solidFill>
                  <a:srgbClr val="002060"/>
                </a:solidFill>
                <a:latin typeface="Candara"/>
              </a:rPr>
              <a:t> </a:t>
            </a:r>
            <a:endParaRPr lang="es-CO" sz="1600" b="0" i="0" u="none" strike="noStrike" kern="1200" cap="small" spc="0" normalizeH="0" baseline="0" noProof="0" dirty="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lang="es-MX" sz="1600" cap="small" dirty="0">
                <a:solidFill>
                  <a:srgbClr val="4472C4">
                    <a:lumMod val="50000"/>
                  </a:srgbClr>
                </a:solidFill>
                <a:latin typeface="Candara" panose="020E0502030303020204" pitchFamily="34" charset="0"/>
              </a:rPr>
              <a:t>diciembre</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620AEAE6-5448-E181-884A-0FF343B711AF}"/>
              </a:ext>
            </a:extLst>
          </p:cNvPr>
          <p:cNvPicPr>
            <a:picLocks noChangeAspect="1"/>
          </p:cNvPicPr>
          <p:nvPr/>
        </p:nvPicPr>
        <p:blipFill>
          <a:blip r:embed="rId7"/>
          <a:stretch>
            <a:fillRect/>
          </a:stretch>
        </p:blipFill>
        <p:spPr>
          <a:xfrm>
            <a:off x="4426389" y="2070680"/>
            <a:ext cx="3892112" cy="2639616"/>
          </a:xfrm>
          <a:prstGeom prst="rect">
            <a:avLst/>
          </a:prstGeom>
        </p:spPr>
      </p:pic>
      <p:pic>
        <p:nvPicPr>
          <p:cNvPr id="7" name="Imagen 6">
            <a:extLst>
              <a:ext uri="{FF2B5EF4-FFF2-40B4-BE49-F238E27FC236}">
                <a16:creationId xmlns:a16="http://schemas.microsoft.com/office/drawing/2014/main" id="{E43A5296-8F80-36EE-F9AF-7EFAB465CA7A}"/>
              </a:ext>
            </a:extLst>
          </p:cNvPr>
          <p:cNvPicPr>
            <a:picLocks noChangeAspect="1"/>
          </p:cNvPicPr>
          <p:nvPr/>
        </p:nvPicPr>
        <p:blipFill>
          <a:blip r:embed="rId8"/>
          <a:stretch>
            <a:fillRect/>
          </a:stretch>
        </p:blipFill>
        <p:spPr>
          <a:xfrm>
            <a:off x="8154701" y="2039459"/>
            <a:ext cx="3493356" cy="2670837"/>
          </a:xfrm>
          <a:prstGeom prst="rect">
            <a:avLst/>
          </a:prstGeom>
        </p:spPr>
      </p:pic>
      <p:pic>
        <p:nvPicPr>
          <p:cNvPr id="9" name="Imagen 8">
            <a:extLst>
              <a:ext uri="{FF2B5EF4-FFF2-40B4-BE49-F238E27FC236}">
                <a16:creationId xmlns:a16="http://schemas.microsoft.com/office/drawing/2014/main" id="{D1D44167-C1FA-B4C8-BFC9-73B2B95C2E3F}"/>
              </a:ext>
            </a:extLst>
          </p:cNvPr>
          <p:cNvPicPr>
            <a:picLocks noChangeAspect="1"/>
          </p:cNvPicPr>
          <p:nvPr/>
        </p:nvPicPr>
        <p:blipFill>
          <a:blip r:embed="rId9"/>
          <a:stretch>
            <a:fillRect/>
          </a:stretch>
        </p:blipFill>
        <p:spPr>
          <a:xfrm>
            <a:off x="429279" y="2055069"/>
            <a:ext cx="3992477" cy="2639616"/>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63319"/>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002060"/>
                </a:solidFill>
                <a:effectLst/>
                <a:uLnTx/>
                <a:uFillTx/>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a:t>
            </a:r>
            <a:r>
              <a:rPr kumimoji="0" lang="es-MX" sz="1600" b="0" i="0" u="none" strike="noStrike" kern="1200" cap="small" spc="0" normalizeH="0" baseline="0" noProof="0" dirty="0" err="1">
                <a:ln>
                  <a:noFill/>
                </a:ln>
                <a:solidFill>
                  <a:srgbClr val="002060"/>
                </a:solidFill>
                <a:effectLst/>
                <a:uLnTx/>
                <a:uFillTx/>
                <a:latin typeface="Candara"/>
              </a:rPr>
              <a:t>Contenerización</a:t>
            </a:r>
            <a:r>
              <a:rPr kumimoji="0" lang="es-MX" sz="1600" b="0" i="0" u="none" strike="noStrike" kern="1200" cap="small" spc="0" normalizeH="0" baseline="0" noProof="0" dirty="0">
                <a:ln>
                  <a:noFill/>
                </a:ln>
                <a:solidFill>
                  <a:srgbClr val="002060"/>
                </a:solidFill>
                <a:effectLst/>
                <a:uLnTx/>
                <a:uFillTx/>
                <a:latin typeface="Candara"/>
              </a:rPr>
              <a:t> </a:t>
            </a:r>
            <a:r>
              <a:rPr lang="es-MX" sz="1600" cap="small" dirty="0">
                <a:solidFill>
                  <a:srgbClr val="002060"/>
                </a:solidFill>
                <a:latin typeface="Candara"/>
              </a:rPr>
              <a:t>diciembre</a:t>
            </a:r>
            <a:r>
              <a:rPr kumimoji="0" lang="es-MX" sz="1600" b="0" i="0" u="none" strike="noStrike" kern="1200" cap="small" spc="0" normalizeH="0" baseline="0" noProof="0" dirty="0">
                <a:ln>
                  <a:noFill/>
                </a:ln>
                <a:solidFill>
                  <a:srgbClr val="002060"/>
                </a:solidFill>
                <a:effectLst/>
                <a:uLnTx/>
                <a:uFillTx/>
                <a:latin typeface="Candara"/>
              </a:rPr>
              <a:t>  - 2024</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026" name="Picture 2" descr="item 1">
            <a:extLst>
              <a:ext uri="{FF2B5EF4-FFF2-40B4-BE49-F238E27FC236}">
                <a16:creationId xmlns:a16="http://schemas.microsoft.com/office/drawing/2014/main" id="{BCA9E543-EE93-C04C-DDB6-404560B4117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09089" y="2054933"/>
            <a:ext cx="3815895" cy="307182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item 2">
            <a:extLst>
              <a:ext uri="{FF2B5EF4-FFF2-40B4-BE49-F238E27FC236}">
                <a16:creationId xmlns:a16="http://schemas.microsoft.com/office/drawing/2014/main" id="{724F9939-33F5-04A9-03C3-E94966170CF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33596" y="2045489"/>
            <a:ext cx="3641600" cy="307182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item 2">
            <a:extLst>
              <a:ext uri="{FF2B5EF4-FFF2-40B4-BE49-F238E27FC236}">
                <a16:creationId xmlns:a16="http://schemas.microsoft.com/office/drawing/2014/main" id="{CE126279-D431-F0E1-49CE-6529B022838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9279" y="2103230"/>
            <a:ext cx="3865208" cy="30319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002060"/>
                </a:solidFill>
                <a:effectLst/>
                <a:uLnTx/>
                <a:uFillTx/>
                <a:latin typeface="Candara"/>
              </a:rPr>
              <a:t> </a:t>
            </a:r>
            <a:r>
              <a:rPr lang="es-CO" sz="1600" cap="small" dirty="0">
                <a:solidFill>
                  <a:srgbClr val="002060"/>
                </a:solidFill>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Contenerización </a:t>
            </a:r>
            <a:r>
              <a:rPr lang="es-MX" sz="1600" cap="small" dirty="0">
                <a:solidFill>
                  <a:srgbClr val="002060"/>
                </a:solidFill>
                <a:latin typeface="Candara"/>
              </a:rPr>
              <a:t>diciembre-</a:t>
            </a:r>
            <a:r>
              <a:rPr kumimoji="0" lang="es-MX" sz="1600" b="0" i="0" u="none" strike="noStrike" kern="1200" cap="small" spc="0" normalizeH="0" baseline="0" noProof="0" dirty="0">
                <a:ln>
                  <a:noFill/>
                </a:ln>
                <a:solidFill>
                  <a:srgbClr val="002060"/>
                </a:solidFill>
                <a:effectLst/>
                <a:uLnTx/>
                <a:uFillTx/>
                <a:latin typeface="Candara"/>
              </a:rPr>
              <a:t> 2024</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5" name="Picture 2">
            <a:extLst>
              <a:ext uri="{FF2B5EF4-FFF2-40B4-BE49-F238E27FC236}">
                <a16:creationId xmlns:a16="http://schemas.microsoft.com/office/drawing/2014/main" id="{A4E73255-47E7-443D-BFD4-077455B9246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52612" y="2095244"/>
            <a:ext cx="3357556" cy="306121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a:extLst>
              <a:ext uri="{FF2B5EF4-FFF2-40B4-BE49-F238E27FC236}">
                <a16:creationId xmlns:a16="http://schemas.microsoft.com/office/drawing/2014/main" id="{E62FC547-67D3-42C2-9172-B45087ECA5F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97" y="2131137"/>
            <a:ext cx="3399902" cy="300291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a:extLst>
              <a:ext uri="{FF2B5EF4-FFF2-40B4-BE49-F238E27FC236}">
                <a16:creationId xmlns:a16="http://schemas.microsoft.com/office/drawing/2014/main" id="{2BB34FAF-DCE2-4F8B-9179-C0D9C7E8AB2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41509" y="2095244"/>
            <a:ext cx="3635857" cy="30441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diciembre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a:off x="438345" y="2076360"/>
            <a:ext cx="3775971" cy="301562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p:blipFill>
        <p:spPr bwMode="auto">
          <a:xfrm>
            <a:off x="4214317" y="2076360"/>
            <a:ext cx="3737226" cy="301484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p:blipFill>
        <p:spPr bwMode="auto">
          <a:xfrm>
            <a:off x="7951543" y="2076360"/>
            <a:ext cx="3818479" cy="3004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kumimoji="0" lang="es-MX" sz="14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DICIEMBRE</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8" name="Imagen 7">
            <a:extLst>
              <a:ext uri="{FF2B5EF4-FFF2-40B4-BE49-F238E27FC236}">
                <a16:creationId xmlns:a16="http://schemas.microsoft.com/office/drawing/2014/main" id="{BAFE583A-6BBC-3D71-5F95-9FE70724233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92046" y="2147026"/>
            <a:ext cx="3738370" cy="3148092"/>
          </a:xfrm>
          <a:prstGeom prst="rect">
            <a:avLst/>
          </a:prstGeom>
        </p:spPr>
      </p:pic>
      <p:pic>
        <p:nvPicPr>
          <p:cNvPr id="10" name="Imagen 9">
            <a:extLst>
              <a:ext uri="{FF2B5EF4-FFF2-40B4-BE49-F238E27FC236}">
                <a16:creationId xmlns:a16="http://schemas.microsoft.com/office/drawing/2014/main" id="{960D613D-67A1-FADE-AFEF-855031737DE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71371" y="2150058"/>
            <a:ext cx="3808756" cy="3145058"/>
          </a:xfrm>
          <a:prstGeom prst="rect">
            <a:avLst/>
          </a:prstGeom>
        </p:spPr>
      </p:pic>
      <p:pic>
        <p:nvPicPr>
          <p:cNvPr id="12" name="Imagen 11">
            <a:extLst>
              <a:ext uri="{FF2B5EF4-FFF2-40B4-BE49-F238E27FC236}">
                <a16:creationId xmlns:a16="http://schemas.microsoft.com/office/drawing/2014/main" id="{8837683C-51D2-0357-FFA3-3DB0DE08E0E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42335" y="2147328"/>
            <a:ext cx="3811060" cy="3147788"/>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922439A-1E40-251B-9696-83E6CACD0EAD}"/>
              </a:ext>
            </a:extLst>
          </p:cNvPr>
          <p:cNvGraphicFramePr>
            <a:graphicFrameLocks noGrp="1"/>
          </p:cNvGraphicFramePr>
          <p:nvPr/>
        </p:nvGraphicFramePr>
        <p:xfrm>
          <a:off x="969291" y="4113207"/>
          <a:ext cx="10325100" cy="1800225"/>
        </p:xfrm>
        <a:graphic>
          <a:graphicData uri="http://schemas.openxmlformats.org/drawingml/2006/table">
            <a:tbl>
              <a:tblPr/>
              <a:tblGrid>
                <a:gridCol w="876300">
                  <a:extLst>
                    <a:ext uri="{9D8B030D-6E8A-4147-A177-3AD203B41FA5}">
                      <a16:colId xmlns:a16="http://schemas.microsoft.com/office/drawing/2014/main" val="2999358209"/>
                    </a:ext>
                  </a:extLst>
                </a:gridCol>
                <a:gridCol w="787400">
                  <a:extLst>
                    <a:ext uri="{9D8B030D-6E8A-4147-A177-3AD203B41FA5}">
                      <a16:colId xmlns:a16="http://schemas.microsoft.com/office/drawing/2014/main" val="2835437246"/>
                    </a:ext>
                  </a:extLst>
                </a:gridCol>
                <a:gridCol w="787400">
                  <a:extLst>
                    <a:ext uri="{9D8B030D-6E8A-4147-A177-3AD203B41FA5}">
                      <a16:colId xmlns:a16="http://schemas.microsoft.com/office/drawing/2014/main" val="3057355589"/>
                    </a:ext>
                  </a:extLst>
                </a:gridCol>
                <a:gridCol w="787400">
                  <a:extLst>
                    <a:ext uri="{9D8B030D-6E8A-4147-A177-3AD203B41FA5}">
                      <a16:colId xmlns:a16="http://schemas.microsoft.com/office/drawing/2014/main" val="584888118"/>
                    </a:ext>
                  </a:extLst>
                </a:gridCol>
                <a:gridCol w="787400">
                  <a:extLst>
                    <a:ext uri="{9D8B030D-6E8A-4147-A177-3AD203B41FA5}">
                      <a16:colId xmlns:a16="http://schemas.microsoft.com/office/drawing/2014/main" val="2274371760"/>
                    </a:ext>
                  </a:extLst>
                </a:gridCol>
                <a:gridCol w="787400">
                  <a:extLst>
                    <a:ext uri="{9D8B030D-6E8A-4147-A177-3AD203B41FA5}">
                      <a16:colId xmlns:a16="http://schemas.microsoft.com/office/drawing/2014/main" val="2768568948"/>
                    </a:ext>
                  </a:extLst>
                </a:gridCol>
                <a:gridCol w="787400">
                  <a:extLst>
                    <a:ext uri="{9D8B030D-6E8A-4147-A177-3AD203B41FA5}">
                      <a16:colId xmlns:a16="http://schemas.microsoft.com/office/drawing/2014/main" val="1774467522"/>
                    </a:ext>
                  </a:extLst>
                </a:gridCol>
                <a:gridCol w="787400">
                  <a:extLst>
                    <a:ext uri="{9D8B030D-6E8A-4147-A177-3AD203B41FA5}">
                      <a16:colId xmlns:a16="http://schemas.microsoft.com/office/drawing/2014/main" val="1346383234"/>
                    </a:ext>
                  </a:extLst>
                </a:gridCol>
                <a:gridCol w="787400">
                  <a:extLst>
                    <a:ext uri="{9D8B030D-6E8A-4147-A177-3AD203B41FA5}">
                      <a16:colId xmlns:a16="http://schemas.microsoft.com/office/drawing/2014/main" val="2707592709"/>
                    </a:ext>
                  </a:extLst>
                </a:gridCol>
                <a:gridCol w="787400">
                  <a:extLst>
                    <a:ext uri="{9D8B030D-6E8A-4147-A177-3AD203B41FA5}">
                      <a16:colId xmlns:a16="http://schemas.microsoft.com/office/drawing/2014/main" val="1898143467"/>
                    </a:ext>
                  </a:extLst>
                </a:gridCol>
                <a:gridCol w="787400">
                  <a:extLst>
                    <a:ext uri="{9D8B030D-6E8A-4147-A177-3AD203B41FA5}">
                      <a16:colId xmlns:a16="http://schemas.microsoft.com/office/drawing/2014/main" val="1667308446"/>
                    </a:ext>
                  </a:extLst>
                </a:gridCol>
                <a:gridCol w="787400">
                  <a:extLst>
                    <a:ext uri="{9D8B030D-6E8A-4147-A177-3AD203B41FA5}">
                      <a16:colId xmlns:a16="http://schemas.microsoft.com/office/drawing/2014/main" val="2405079602"/>
                    </a:ext>
                  </a:extLst>
                </a:gridCol>
                <a:gridCol w="787400">
                  <a:extLst>
                    <a:ext uri="{9D8B030D-6E8A-4147-A177-3AD203B41FA5}">
                      <a16:colId xmlns:a16="http://schemas.microsoft.com/office/drawing/2014/main" val="168432980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434691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73200040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89741914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2980727302"/>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52040668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7816953"/>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57378819"/>
                  </a:ext>
                </a:extLst>
              </a:tr>
            </a:tbl>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noviembre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rtlCol="0">
            <a:spAutoFit/>
          </a:bodyPr>
          <a:lstStyle/>
          <a:p>
            <a:pPr algn="ctr"/>
            <a:r>
              <a:rPr lang="es-CO" sz="2000" b="1" dirty="0">
                <a:solidFill>
                  <a:srgbClr val="002060"/>
                </a:solidFill>
                <a:effectLst>
                  <a:outerShdw blurRad="38100" dist="38100" dir="2700000" algn="tl">
                    <a:srgbClr val="000000">
                      <a:alpha val="43137"/>
                    </a:srgbClr>
                  </a:outerShdw>
                </a:effectLst>
              </a:rPr>
              <a:t>Total censo puntos Críticos</a:t>
            </a:r>
          </a:p>
          <a:p>
            <a:pPr algn="ctr"/>
            <a:r>
              <a:rPr lang="es-CO" sz="2000" b="1" dirty="0">
                <a:solidFill>
                  <a:srgbClr val="002060"/>
                </a:solidFill>
                <a:effectLst>
                  <a:outerShdw blurRad="38100" dist="38100" dir="2700000" algn="tl">
                    <a:srgbClr val="000000">
                      <a:alpha val="43137"/>
                    </a:srgbClr>
                  </a:outerShdw>
                </a:effectLst>
              </a:rPr>
              <a:t>666</a:t>
            </a:r>
          </a:p>
          <a:p>
            <a:pPr algn="ctr"/>
            <a:endParaRPr lang="es-CO" sz="20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dirty="0">
                <a:solidFill>
                  <a:srgbClr val="002060"/>
                </a:solidFill>
              </a:rPr>
              <a:t>226 *</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 </a:t>
            </a:r>
          </a:p>
          <a:p>
            <a:r>
              <a:rPr lang="es-CO" sz="1200" dirty="0">
                <a:solidFill>
                  <a:schemeClr val="accent1">
                    <a:lumMod val="50000"/>
                  </a:schemeClr>
                </a:solidFill>
                <a:latin typeface="+mn-lt"/>
              </a:rPr>
              <a:t>57</a:t>
            </a:r>
            <a:r>
              <a:rPr lang="es-CO" sz="1200" b="1" dirty="0">
                <a:solidFill>
                  <a:schemeClr val="accent1">
                    <a:lumMod val="50000"/>
                  </a:schemeClr>
                </a:solidFill>
                <a:latin typeface="+mn-lt"/>
              </a:rPr>
              <a:t>      </a:t>
            </a:r>
            <a:endParaRPr lang="es-CO" sz="1400" b="1" dirty="0">
              <a:solidFill>
                <a:schemeClr val="accent1">
                  <a:lumMod val="50000"/>
                </a:schemeClr>
              </a:solidFill>
              <a:latin typeface="+mn-lt"/>
            </a:endParaRPr>
          </a:p>
          <a:p>
            <a:r>
              <a:rPr lang="es-CO" sz="1400" b="1" dirty="0">
                <a:solidFill>
                  <a:schemeClr val="accent1">
                    <a:lumMod val="50000"/>
                  </a:schemeClr>
                </a:solidFill>
              </a:rPr>
              <a:t>- - - - - - - - -</a:t>
            </a:r>
            <a:endParaRPr lang="es-CO" sz="1400" b="1" dirty="0">
              <a:solidFill>
                <a:schemeClr val="accent1">
                  <a:lumMod val="50000"/>
                </a:schemeClr>
              </a:solidFill>
              <a:latin typeface="+mn-lt"/>
            </a:endParaRPr>
          </a:p>
          <a:p>
            <a:r>
              <a:rPr lang="es-CO" sz="1400" b="1" dirty="0">
                <a:solidFill>
                  <a:schemeClr val="accent1">
                    <a:lumMod val="50000"/>
                  </a:schemeClr>
                </a:solidFill>
                <a:latin typeface="+mn-lt"/>
              </a:rPr>
              <a:t> </a:t>
            </a:r>
            <a:r>
              <a:rPr lang="es-CO" sz="1200" b="1" dirty="0">
                <a:solidFill>
                  <a:schemeClr val="accent1">
                    <a:lumMod val="50000"/>
                  </a:schemeClr>
                </a:solidFill>
                <a:latin typeface="+mn-lt"/>
              </a:rPr>
              <a:t>ENGATIVÁ</a:t>
            </a:r>
          </a:p>
          <a:p>
            <a:r>
              <a:rPr lang="es-CO" sz="1200" dirty="0">
                <a:solidFill>
                  <a:schemeClr val="accent1">
                    <a:lumMod val="50000"/>
                  </a:schemeClr>
                </a:solidFill>
                <a:latin typeface="+mn-lt"/>
              </a:rPr>
              <a:t>152</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rtlCol="0">
            <a:spAutoFit/>
          </a:bodyPr>
          <a:lstStyle/>
          <a:p>
            <a:pPr algn="ctr"/>
            <a:r>
              <a:rPr lang="es-CO" sz="2000" b="1" dirty="0">
                <a:solidFill>
                  <a:srgbClr val="002060"/>
                </a:solidFill>
                <a:effectLst>
                  <a:outerShdw blurRad="38100" dist="38100" dir="2700000" algn="tl">
                    <a:srgbClr val="000000">
                      <a:alpha val="43137"/>
                    </a:srgbClr>
                  </a:outerShdw>
                </a:effectLst>
              </a:rPr>
              <a:t>Total puntos críticos</a:t>
            </a:r>
          </a:p>
          <a:p>
            <a:pPr algn="ctr"/>
            <a:r>
              <a:rPr lang="es-CO" sz="2000" b="1" dirty="0">
                <a:solidFill>
                  <a:srgbClr val="002060"/>
                </a:solidFill>
                <a:effectLst>
                  <a:outerShdw blurRad="38100" dist="38100" dir="2700000" algn="tl">
                    <a:srgbClr val="000000">
                      <a:alpha val="43137"/>
                    </a:srgbClr>
                  </a:outerShdw>
                </a:effectLst>
              </a:rPr>
              <a:t>SIGAB</a:t>
            </a:r>
          </a:p>
          <a:p>
            <a:pPr algn="ctr"/>
            <a:r>
              <a:rPr lang="es-CO" sz="2000" b="1" dirty="0">
                <a:solidFill>
                  <a:srgbClr val="002060"/>
                </a:solidFill>
                <a:effectLst>
                  <a:outerShdw blurRad="38100" dist="38100" dir="2700000" algn="tl">
                    <a:srgbClr val="000000">
                      <a:alpha val="43137"/>
                    </a:srgbClr>
                  </a:outerShdw>
                </a:effectLst>
              </a:rPr>
              <a:t>666</a:t>
            </a:r>
          </a:p>
        </p:txBody>
      </p:sp>
      <p:sp>
        <p:nvSpPr>
          <p:cNvPr id="3" name="CuadroTexto 2">
            <a:extLst>
              <a:ext uri="{FF2B5EF4-FFF2-40B4-BE49-F238E27FC236}">
                <a16:creationId xmlns:a16="http://schemas.microsoft.com/office/drawing/2014/main" id="{10126F45-55C8-6F85-C86A-2D0EBA95A072}"/>
              </a:ext>
            </a:extLst>
          </p:cNvPr>
          <p:cNvSpPr txBox="1"/>
          <p:nvPr/>
        </p:nvSpPr>
        <p:spPr>
          <a:xfrm>
            <a:off x="27699" y="6346212"/>
            <a:ext cx="4937477" cy="507831"/>
          </a:xfrm>
          <a:prstGeom prst="rect">
            <a:avLst/>
          </a:prstGeom>
          <a:noFill/>
        </p:spPr>
        <p:txBody>
          <a:bodyPr wrap="square" lIns="91440" tIns="45720" rIns="91440" bIns="45720" rtlCol="0" anchor="t">
            <a:spAutoFit/>
          </a:bodyPr>
          <a:lstStyle/>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Nota: </a:t>
            </a:r>
            <a:r>
              <a:rPr lang="es-CO" sz="900" dirty="0">
                <a:solidFill>
                  <a:schemeClr val="accent1">
                    <a:lumMod val="50000"/>
                  </a:schemeClr>
                </a:solidFill>
                <a:latin typeface="Calibri"/>
              </a:rPr>
              <a:t>L</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os datos del SIGAB y del Informe </a:t>
            </a:r>
            <a:r>
              <a:rPr lang="es-CO" sz="900" dirty="0">
                <a:solidFill>
                  <a:schemeClr val="accent1">
                    <a:lumMod val="50000"/>
                  </a:schemeClr>
                </a:solidFill>
                <a:latin typeface="Calibri"/>
              </a:rPr>
              <a:t>Mensual coinciden, pero se presentan diferencias en las cantidades por localidad. </a:t>
            </a:r>
          </a:p>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 mensual </a:t>
            </a:r>
            <a:r>
              <a:rPr lang="es-CO" sz="900" dirty="0">
                <a:solidFill>
                  <a:schemeClr val="accent1">
                    <a:lumMod val="50000"/>
                  </a:schemeClr>
                </a:solidFill>
                <a:latin typeface="Calibri"/>
              </a:rPr>
              <a:t>del Concesionario y SIGAB</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 </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507831"/>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31 de diciembre de 2024.</a:t>
            </a:r>
            <a:endParaRPr lang="es-CO" sz="90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DAC24AC5-7742-3CF0-F738-85852B7A170E}"/>
              </a:ext>
            </a:extLst>
          </p:cNvPr>
          <p:cNvGraphicFramePr>
            <a:graphicFrameLocks noGrp="1"/>
          </p:cNvGraphicFramePr>
          <p:nvPr>
            <p:extLst>
              <p:ext uri="{D42A27DB-BD31-4B8C-83A1-F6EECF244321}">
                <p14:modId xmlns:p14="http://schemas.microsoft.com/office/powerpoint/2010/main" val="3291729980"/>
              </p:ext>
            </p:extLst>
          </p:nvPr>
        </p:nvGraphicFramePr>
        <p:xfrm>
          <a:off x="314325" y="2657506"/>
          <a:ext cx="11525252" cy="3588198"/>
        </p:xfrm>
        <a:graphic>
          <a:graphicData uri="http://schemas.openxmlformats.org/drawingml/2006/table">
            <a:tbl>
              <a:tblPr/>
              <a:tblGrid>
                <a:gridCol w="875613">
                  <a:extLst>
                    <a:ext uri="{9D8B030D-6E8A-4147-A177-3AD203B41FA5}">
                      <a16:colId xmlns:a16="http://schemas.microsoft.com/office/drawing/2014/main" val="3505314924"/>
                    </a:ext>
                  </a:extLst>
                </a:gridCol>
                <a:gridCol w="908449">
                  <a:extLst>
                    <a:ext uri="{9D8B030D-6E8A-4147-A177-3AD203B41FA5}">
                      <a16:colId xmlns:a16="http://schemas.microsoft.com/office/drawing/2014/main" val="2536666082"/>
                    </a:ext>
                  </a:extLst>
                </a:gridCol>
                <a:gridCol w="164176">
                  <a:extLst>
                    <a:ext uri="{9D8B030D-6E8A-4147-A177-3AD203B41FA5}">
                      <a16:colId xmlns:a16="http://schemas.microsoft.com/office/drawing/2014/main" val="3733896765"/>
                    </a:ext>
                  </a:extLst>
                </a:gridCol>
                <a:gridCol w="875613">
                  <a:extLst>
                    <a:ext uri="{9D8B030D-6E8A-4147-A177-3AD203B41FA5}">
                      <a16:colId xmlns:a16="http://schemas.microsoft.com/office/drawing/2014/main" val="4172192354"/>
                    </a:ext>
                  </a:extLst>
                </a:gridCol>
                <a:gridCol w="908449">
                  <a:extLst>
                    <a:ext uri="{9D8B030D-6E8A-4147-A177-3AD203B41FA5}">
                      <a16:colId xmlns:a16="http://schemas.microsoft.com/office/drawing/2014/main" val="2619916356"/>
                    </a:ext>
                  </a:extLst>
                </a:gridCol>
                <a:gridCol w="164176">
                  <a:extLst>
                    <a:ext uri="{9D8B030D-6E8A-4147-A177-3AD203B41FA5}">
                      <a16:colId xmlns:a16="http://schemas.microsoft.com/office/drawing/2014/main" val="3579280804"/>
                    </a:ext>
                  </a:extLst>
                </a:gridCol>
                <a:gridCol w="875613">
                  <a:extLst>
                    <a:ext uri="{9D8B030D-6E8A-4147-A177-3AD203B41FA5}">
                      <a16:colId xmlns:a16="http://schemas.microsoft.com/office/drawing/2014/main" val="1067732698"/>
                    </a:ext>
                  </a:extLst>
                </a:gridCol>
                <a:gridCol w="908449">
                  <a:extLst>
                    <a:ext uri="{9D8B030D-6E8A-4147-A177-3AD203B41FA5}">
                      <a16:colId xmlns:a16="http://schemas.microsoft.com/office/drawing/2014/main" val="452915643"/>
                    </a:ext>
                  </a:extLst>
                </a:gridCol>
                <a:gridCol w="164176">
                  <a:extLst>
                    <a:ext uri="{9D8B030D-6E8A-4147-A177-3AD203B41FA5}">
                      <a16:colId xmlns:a16="http://schemas.microsoft.com/office/drawing/2014/main" val="2431335157"/>
                    </a:ext>
                  </a:extLst>
                </a:gridCol>
                <a:gridCol w="875613">
                  <a:extLst>
                    <a:ext uri="{9D8B030D-6E8A-4147-A177-3AD203B41FA5}">
                      <a16:colId xmlns:a16="http://schemas.microsoft.com/office/drawing/2014/main" val="256794803"/>
                    </a:ext>
                  </a:extLst>
                </a:gridCol>
                <a:gridCol w="908449">
                  <a:extLst>
                    <a:ext uri="{9D8B030D-6E8A-4147-A177-3AD203B41FA5}">
                      <a16:colId xmlns:a16="http://schemas.microsoft.com/office/drawing/2014/main" val="2643160868"/>
                    </a:ext>
                  </a:extLst>
                </a:gridCol>
                <a:gridCol w="164176">
                  <a:extLst>
                    <a:ext uri="{9D8B030D-6E8A-4147-A177-3AD203B41FA5}">
                      <a16:colId xmlns:a16="http://schemas.microsoft.com/office/drawing/2014/main" val="3348277982"/>
                    </a:ext>
                  </a:extLst>
                </a:gridCol>
                <a:gridCol w="875613">
                  <a:extLst>
                    <a:ext uri="{9D8B030D-6E8A-4147-A177-3AD203B41FA5}">
                      <a16:colId xmlns:a16="http://schemas.microsoft.com/office/drawing/2014/main" val="200694719"/>
                    </a:ext>
                  </a:extLst>
                </a:gridCol>
                <a:gridCol w="908449">
                  <a:extLst>
                    <a:ext uri="{9D8B030D-6E8A-4147-A177-3AD203B41FA5}">
                      <a16:colId xmlns:a16="http://schemas.microsoft.com/office/drawing/2014/main" val="3390336892"/>
                    </a:ext>
                  </a:extLst>
                </a:gridCol>
                <a:gridCol w="164176">
                  <a:extLst>
                    <a:ext uri="{9D8B030D-6E8A-4147-A177-3AD203B41FA5}">
                      <a16:colId xmlns:a16="http://schemas.microsoft.com/office/drawing/2014/main" val="4012619023"/>
                    </a:ext>
                  </a:extLst>
                </a:gridCol>
                <a:gridCol w="875613">
                  <a:extLst>
                    <a:ext uri="{9D8B030D-6E8A-4147-A177-3AD203B41FA5}">
                      <a16:colId xmlns:a16="http://schemas.microsoft.com/office/drawing/2014/main" val="920365844"/>
                    </a:ext>
                  </a:extLst>
                </a:gridCol>
                <a:gridCol w="908449">
                  <a:extLst>
                    <a:ext uri="{9D8B030D-6E8A-4147-A177-3AD203B41FA5}">
                      <a16:colId xmlns:a16="http://schemas.microsoft.com/office/drawing/2014/main" val="3492237491"/>
                    </a:ext>
                  </a:extLst>
                </a:gridCol>
              </a:tblGrid>
              <a:tr h="26720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33401553"/>
                  </a:ext>
                </a:extLst>
              </a:tr>
              <a:tr h="254482">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95280909"/>
                  </a:ext>
                </a:extLst>
              </a:tr>
              <a:tr h="25448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37564429"/>
                  </a:ext>
                </a:extLst>
              </a:tr>
              <a:tr h="254482">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44841916"/>
                  </a:ext>
                </a:extLst>
              </a:tr>
              <a:tr h="25448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406106736"/>
                  </a:ext>
                </a:extLst>
              </a:tr>
              <a:tr h="254482">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4666286"/>
                  </a:ext>
                </a:extLst>
              </a:tr>
              <a:tr h="25448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319730076"/>
                  </a:ext>
                </a:extLst>
              </a:tr>
              <a:tr h="254482">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61615312"/>
                  </a:ext>
                </a:extLst>
              </a:tr>
              <a:tr h="254482">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2.623,01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10.986,20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4.372,55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1.859,37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3.531,05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23.372,18</a:t>
                      </a:r>
                    </a:p>
                  </a:txBody>
                  <a:tcPr marL="0" marR="0" marT="0" marB="0" anchor="ctr">
                    <a:lnL>
                      <a:noFill/>
                    </a:lnL>
                    <a:lnR>
                      <a:noFill/>
                    </a:lnR>
                    <a:lnT>
                      <a:noFill/>
                    </a:lnT>
                    <a:lnB>
                      <a:noFill/>
                    </a:lnB>
                    <a:noFill/>
                  </a:tcPr>
                </a:tc>
                <a:extLst>
                  <a:ext uri="{0D108BD9-81ED-4DB2-BD59-A6C34878D82A}">
                    <a16:rowId xmlns:a16="http://schemas.microsoft.com/office/drawing/2014/main" val="713401808"/>
                  </a:ext>
                </a:extLst>
              </a:tr>
              <a:tr h="254482">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2.591,88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9.708,45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3.944,92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1.991,66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3.593,10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21.830,01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1631974"/>
                  </a:ext>
                </a:extLst>
              </a:tr>
              <a:tr h="254482">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2.709,14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11.494,31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4.001,55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2.916,83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3.817,65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24.939,48</a:t>
                      </a:r>
                    </a:p>
                  </a:txBody>
                  <a:tcPr marL="0" marR="0" marT="0" marB="0" anchor="ctr">
                    <a:lnL>
                      <a:noFill/>
                    </a:lnL>
                    <a:lnR>
                      <a:noFill/>
                    </a:lnR>
                    <a:lnT>
                      <a:noFill/>
                    </a:lnT>
                    <a:lnB>
                      <a:noFill/>
                    </a:lnB>
                    <a:noFill/>
                  </a:tcPr>
                </a:tc>
                <a:extLst>
                  <a:ext uri="{0D108BD9-81ED-4DB2-BD59-A6C34878D82A}">
                    <a16:rowId xmlns:a16="http://schemas.microsoft.com/office/drawing/2014/main" val="1672089985"/>
                  </a:ext>
                </a:extLst>
              </a:tr>
              <a:tr h="254482">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3.057,85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11.593,89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4.029,98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3.277,63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3.869,63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25.828,98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64042896"/>
                  </a:ext>
                </a:extLst>
              </a:tr>
              <a:tr h="25448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dic-24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3.104,04</a:t>
                      </a:r>
                    </a:p>
                  </a:txBody>
                  <a:tcPr marL="0" marR="0" marT="0" marB="0" anchor="ctr">
                    <a:lnL>
                      <a:noFill/>
                    </a:lnL>
                    <a:lnR>
                      <a:noFill/>
                    </a:lnR>
                    <a:lnT>
                      <a:noFill/>
                    </a:lnT>
                    <a:lnB>
                      <a:noFill/>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dic-24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10.932,40</a:t>
                      </a:r>
                    </a:p>
                  </a:txBody>
                  <a:tcPr marL="0" marR="0" marT="0" marB="0" anchor="ctr">
                    <a:lnL>
                      <a:noFill/>
                    </a:lnL>
                    <a:lnR>
                      <a:noFill/>
                    </a:lnR>
                    <a:lnT>
                      <a:noFill/>
                    </a:lnT>
                    <a:lnB>
                      <a:noFill/>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dic-24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3.739,35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dic-24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1.943,29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dic-24 (*)</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dirty="0">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23.138,91</a:t>
                      </a:r>
                    </a:p>
                  </a:txBody>
                  <a:tcPr marL="0" marR="0" marT="0" marB="0" anchor="ctr">
                    <a:lnL>
                      <a:noFill/>
                    </a:lnL>
                    <a:lnR>
                      <a:noFill/>
                    </a:lnR>
                    <a:lnT>
                      <a:noFill/>
                    </a:lnT>
                    <a:lnB>
                      <a:noFill/>
                    </a:lnB>
                    <a:noFill/>
                  </a:tcPr>
                </a:tc>
                <a:extLst>
                  <a:ext uri="{0D108BD9-81ED-4DB2-BD59-A6C34878D82A}">
                    <a16:rowId xmlns:a16="http://schemas.microsoft.com/office/drawing/2014/main" val="1178637289"/>
                  </a:ext>
                </a:extLst>
              </a:tr>
              <a:tr h="26720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32.528,52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127.555,92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48.557,05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26.426,20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36.985,09</a:t>
                      </a:r>
                      <a:endParaRPr lang="es-CO" sz="1100" b="1" i="0" u="none" strike="noStrike" dirty="0">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272.052,78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32658408"/>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31 de diciembre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331126753"/>
              </p:ext>
            </p:extLst>
          </p:nvPr>
        </p:nvGraphicFramePr>
        <p:xfrm>
          <a:off x="1277540" y="1309921"/>
          <a:ext cx="9579677" cy="30739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04659A08-765F-5810-872D-E4677737871E}"/>
              </a:ext>
            </a:extLst>
          </p:cNvPr>
          <p:cNvGraphicFramePr>
            <a:graphicFrameLocks noGrp="1"/>
          </p:cNvGraphicFramePr>
          <p:nvPr>
            <p:extLst>
              <p:ext uri="{D42A27DB-BD31-4B8C-83A1-F6EECF244321}">
                <p14:modId xmlns:p14="http://schemas.microsoft.com/office/powerpoint/2010/main" val="4239102889"/>
              </p:ext>
            </p:extLst>
          </p:nvPr>
        </p:nvGraphicFramePr>
        <p:xfrm>
          <a:off x="1478355" y="4454730"/>
          <a:ext cx="9378860" cy="781050"/>
        </p:xfrm>
        <a:graphic>
          <a:graphicData uri="http://schemas.openxmlformats.org/drawingml/2006/table">
            <a:tbl>
              <a:tblPr/>
              <a:tblGrid>
                <a:gridCol w="711033">
                  <a:extLst>
                    <a:ext uri="{9D8B030D-6E8A-4147-A177-3AD203B41FA5}">
                      <a16:colId xmlns:a16="http://schemas.microsoft.com/office/drawing/2014/main" val="25615878"/>
                    </a:ext>
                  </a:extLst>
                </a:gridCol>
                <a:gridCol w="711033">
                  <a:extLst>
                    <a:ext uri="{9D8B030D-6E8A-4147-A177-3AD203B41FA5}">
                      <a16:colId xmlns:a16="http://schemas.microsoft.com/office/drawing/2014/main" val="3428862183"/>
                    </a:ext>
                  </a:extLst>
                </a:gridCol>
                <a:gridCol w="711033">
                  <a:extLst>
                    <a:ext uri="{9D8B030D-6E8A-4147-A177-3AD203B41FA5}">
                      <a16:colId xmlns:a16="http://schemas.microsoft.com/office/drawing/2014/main" val="3489821295"/>
                    </a:ext>
                  </a:extLst>
                </a:gridCol>
                <a:gridCol w="711033">
                  <a:extLst>
                    <a:ext uri="{9D8B030D-6E8A-4147-A177-3AD203B41FA5}">
                      <a16:colId xmlns:a16="http://schemas.microsoft.com/office/drawing/2014/main" val="1369556595"/>
                    </a:ext>
                  </a:extLst>
                </a:gridCol>
                <a:gridCol w="711033">
                  <a:extLst>
                    <a:ext uri="{9D8B030D-6E8A-4147-A177-3AD203B41FA5}">
                      <a16:colId xmlns:a16="http://schemas.microsoft.com/office/drawing/2014/main" val="1330774047"/>
                    </a:ext>
                  </a:extLst>
                </a:gridCol>
                <a:gridCol w="711033">
                  <a:extLst>
                    <a:ext uri="{9D8B030D-6E8A-4147-A177-3AD203B41FA5}">
                      <a16:colId xmlns:a16="http://schemas.microsoft.com/office/drawing/2014/main" val="918864447"/>
                    </a:ext>
                  </a:extLst>
                </a:gridCol>
                <a:gridCol w="711033">
                  <a:extLst>
                    <a:ext uri="{9D8B030D-6E8A-4147-A177-3AD203B41FA5}">
                      <a16:colId xmlns:a16="http://schemas.microsoft.com/office/drawing/2014/main" val="979362213"/>
                    </a:ext>
                  </a:extLst>
                </a:gridCol>
                <a:gridCol w="711033">
                  <a:extLst>
                    <a:ext uri="{9D8B030D-6E8A-4147-A177-3AD203B41FA5}">
                      <a16:colId xmlns:a16="http://schemas.microsoft.com/office/drawing/2014/main" val="2554058273"/>
                    </a:ext>
                  </a:extLst>
                </a:gridCol>
                <a:gridCol w="981902">
                  <a:extLst>
                    <a:ext uri="{9D8B030D-6E8A-4147-A177-3AD203B41FA5}">
                      <a16:colId xmlns:a16="http://schemas.microsoft.com/office/drawing/2014/main" val="1654021464"/>
                    </a:ext>
                  </a:extLst>
                </a:gridCol>
                <a:gridCol w="902898">
                  <a:extLst>
                    <a:ext uri="{9D8B030D-6E8A-4147-A177-3AD203B41FA5}">
                      <a16:colId xmlns:a16="http://schemas.microsoft.com/office/drawing/2014/main" val="3214795920"/>
                    </a:ext>
                  </a:extLst>
                </a:gridCol>
                <a:gridCol w="902898">
                  <a:extLst>
                    <a:ext uri="{9D8B030D-6E8A-4147-A177-3AD203B41FA5}">
                      <a16:colId xmlns:a16="http://schemas.microsoft.com/office/drawing/2014/main" val="23614527"/>
                    </a:ext>
                  </a:extLst>
                </a:gridCol>
                <a:gridCol w="902898">
                  <a:extLst>
                    <a:ext uri="{9D8B030D-6E8A-4147-A177-3AD203B41FA5}">
                      <a16:colId xmlns:a16="http://schemas.microsoft.com/office/drawing/2014/main" val="3776354441"/>
                    </a:ext>
                  </a:extLst>
                </a:gridCol>
              </a:tblGrid>
              <a:tr h="200025">
                <a:tc gridSpan="12">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14987401"/>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Octubre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776034785"/>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2236766655"/>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23.372,18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21.830,01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24.939,48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25.828,98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23.138,91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91427059"/>
                  </a:ext>
                </a:extLst>
              </a:tr>
            </a:tbl>
          </a:graphicData>
        </a:graphic>
      </p:graphicFrame>
      <p:graphicFrame>
        <p:nvGraphicFramePr>
          <p:cNvPr id="9" name="Tabla 8">
            <a:extLst>
              <a:ext uri="{FF2B5EF4-FFF2-40B4-BE49-F238E27FC236}">
                <a16:creationId xmlns:a16="http://schemas.microsoft.com/office/drawing/2014/main" id="{72C78DDE-7A35-21F7-5E67-7218BB05EA71}"/>
              </a:ext>
            </a:extLst>
          </p:cNvPr>
          <p:cNvGraphicFramePr>
            <a:graphicFrameLocks noGrp="1"/>
          </p:cNvGraphicFramePr>
          <p:nvPr>
            <p:extLst>
              <p:ext uri="{D42A27DB-BD31-4B8C-83A1-F6EECF244321}">
                <p14:modId xmlns:p14="http://schemas.microsoft.com/office/powerpoint/2010/main" val="93900509"/>
              </p:ext>
            </p:extLst>
          </p:nvPr>
        </p:nvGraphicFramePr>
        <p:xfrm>
          <a:off x="1478357" y="5419735"/>
          <a:ext cx="9378858" cy="781050"/>
        </p:xfrm>
        <a:graphic>
          <a:graphicData uri="http://schemas.openxmlformats.org/drawingml/2006/table">
            <a:tbl>
              <a:tblPr/>
              <a:tblGrid>
                <a:gridCol w="848288">
                  <a:extLst>
                    <a:ext uri="{9D8B030D-6E8A-4147-A177-3AD203B41FA5}">
                      <a16:colId xmlns:a16="http://schemas.microsoft.com/office/drawing/2014/main" val="2990361794"/>
                    </a:ext>
                  </a:extLst>
                </a:gridCol>
                <a:gridCol w="654102">
                  <a:extLst>
                    <a:ext uri="{9D8B030D-6E8A-4147-A177-3AD203B41FA5}">
                      <a16:colId xmlns:a16="http://schemas.microsoft.com/office/drawing/2014/main" val="3060299775"/>
                    </a:ext>
                  </a:extLst>
                </a:gridCol>
                <a:gridCol w="844881">
                  <a:extLst>
                    <a:ext uri="{9D8B030D-6E8A-4147-A177-3AD203B41FA5}">
                      <a16:colId xmlns:a16="http://schemas.microsoft.com/office/drawing/2014/main" val="1252551130"/>
                    </a:ext>
                  </a:extLst>
                </a:gridCol>
                <a:gridCol w="844881">
                  <a:extLst>
                    <a:ext uri="{9D8B030D-6E8A-4147-A177-3AD203B41FA5}">
                      <a16:colId xmlns:a16="http://schemas.microsoft.com/office/drawing/2014/main" val="3476195918"/>
                    </a:ext>
                  </a:extLst>
                </a:gridCol>
                <a:gridCol w="654102">
                  <a:extLst>
                    <a:ext uri="{9D8B030D-6E8A-4147-A177-3AD203B41FA5}">
                      <a16:colId xmlns:a16="http://schemas.microsoft.com/office/drawing/2014/main" val="915121799"/>
                    </a:ext>
                  </a:extLst>
                </a:gridCol>
                <a:gridCol w="817626">
                  <a:extLst>
                    <a:ext uri="{9D8B030D-6E8A-4147-A177-3AD203B41FA5}">
                      <a16:colId xmlns:a16="http://schemas.microsoft.com/office/drawing/2014/main" val="2971612709"/>
                    </a:ext>
                  </a:extLst>
                </a:gridCol>
                <a:gridCol w="654102">
                  <a:extLst>
                    <a:ext uri="{9D8B030D-6E8A-4147-A177-3AD203B41FA5}">
                      <a16:colId xmlns:a16="http://schemas.microsoft.com/office/drawing/2014/main" val="3139016730"/>
                    </a:ext>
                  </a:extLst>
                </a:gridCol>
                <a:gridCol w="790372">
                  <a:extLst>
                    <a:ext uri="{9D8B030D-6E8A-4147-A177-3AD203B41FA5}">
                      <a16:colId xmlns:a16="http://schemas.microsoft.com/office/drawing/2014/main" val="913964001"/>
                    </a:ext>
                  </a:extLst>
                </a:gridCol>
                <a:gridCol w="817626">
                  <a:extLst>
                    <a:ext uri="{9D8B030D-6E8A-4147-A177-3AD203B41FA5}">
                      <a16:colId xmlns:a16="http://schemas.microsoft.com/office/drawing/2014/main" val="4178740349"/>
                    </a:ext>
                  </a:extLst>
                </a:gridCol>
                <a:gridCol w="817626">
                  <a:extLst>
                    <a:ext uri="{9D8B030D-6E8A-4147-A177-3AD203B41FA5}">
                      <a16:colId xmlns:a16="http://schemas.microsoft.com/office/drawing/2014/main" val="767221324"/>
                    </a:ext>
                  </a:extLst>
                </a:gridCol>
                <a:gridCol w="817626">
                  <a:extLst>
                    <a:ext uri="{9D8B030D-6E8A-4147-A177-3AD203B41FA5}">
                      <a16:colId xmlns:a16="http://schemas.microsoft.com/office/drawing/2014/main" val="2248045188"/>
                    </a:ext>
                  </a:extLst>
                </a:gridCol>
                <a:gridCol w="817626">
                  <a:extLst>
                    <a:ext uri="{9D8B030D-6E8A-4147-A177-3AD203B41FA5}">
                      <a16:colId xmlns:a16="http://schemas.microsoft.com/office/drawing/2014/main" val="2996665173"/>
                    </a:ext>
                  </a:extLst>
                </a:gridCol>
              </a:tblGrid>
              <a:tr h="200025">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26889972"/>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Octubre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521929187"/>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753,94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727,67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746,42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30589662"/>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7600" b="1" kern="0" cap="small" dirty="0">
                <a:solidFill>
                  <a:schemeClr val="accent1">
                    <a:lumMod val="50000"/>
                  </a:schemeClr>
                </a:solidFill>
                <a:latin typeface="Candara" panose="020E0502030303020204" pitchFamily="34" charset="0"/>
              </a:rPr>
              <a:t>actividades adicionales</a:t>
            </a:r>
            <a:br>
              <a:rPr lang="es-CO" sz="5300" b="1" kern="0" cap="small" dirty="0">
                <a:solidFill>
                  <a:schemeClr val="accent1">
                    <a:lumMod val="50000"/>
                  </a:schemeClr>
                </a:solidFill>
                <a:latin typeface="Candara" panose="020E0502030303020204" pitchFamily="34" charset="0"/>
              </a:rPr>
            </a:br>
            <a:r>
              <a:rPr lang="es-CO" sz="4400" b="1" kern="0" cap="small" dirty="0">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dirty="0">
                <a:solidFill>
                  <a:schemeClr val="accent1">
                    <a:lumMod val="50000"/>
                  </a:schemeClr>
                </a:solidFill>
                <a:latin typeface="Candara" panose="020E0502030303020204" pitchFamily="34" charset="0"/>
              </a:rPr>
              <a:t>RESIDUOS ORDINARIOS ESPORÁDICOS</a:t>
            </a:r>
            <a:endParaRPr lang="es-CO" sz="1600" b="1" kern="0" cap="small" dirty="0">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2364108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proyectadas por Concesionario y verificadas por la Interventoría  - Noviembre 2024</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42" name="CuadroTexto 41">
            <a:extLst>
              <a:ext uri="{FF2B5EF4-FFF2-40B4-BE49-F238E27FC236}">
                <a16:creationId xmlns:a16="http://schemas.microsoft.com/office/drawing/2014/main" id="{4639E364-3ED9-49BC-A287-B1DF72F0689F}"/>
              </a:ext>
            </a:extLst>
          </p:cNvPr>
          <p:cNvSpPr txBox="1"/>
          <p:nvPr/>
        </p:nvSpPr>
        <p:spPr>
          <a:xfrm>
            <a:off x="726371" y="2230308"/>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proyectadas*</a:t>
            </a:r>
          </a:p>
          <a:p>
            <a:pPr algn="ctr"/>
            <a:r>
              <a:rPr lang="es-CO" sz="1600" b="1" dirty="0">
                <a:solidFill>
                  <a:srgbClr val="002060"/>
                </a:solidFill>
                <a:effectLst>
                  <a:outerShdw blurRad="38100" dist="38100" dir="2700000" algn="tl">
                    <a:srgbClr val="000000">
                      <a:alpha val="43137"/>
                    </a:srgbClr>
                  </a:outerShdw>
                </a:effectLst>
              </a:rPr>
              <a:t>36 </a:t>
            </a: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784962" cy="369332"/>
          </a:xfrm>
          <a:prstGeom prst="rect">
            <a:avLst/>
          </a:prstGeom>
          <a:noFill/>
        </p:spPr>
        <p:txBody>
          <a:bodyPr wrap="square" rtlCol="0">
            <a:spAutoFit/>
          </a:bodyPr>
          <a:lstStyle/>
          <a:p>
            <a:r>
              <a:rPr lang="es-CO" b="1" dirty="0">
                <a:solidFill>
                  <a:srgbClr val="002060"/>
                </a:solidFill>
              </a:rPr>
              <a:t>16 (9)</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dirty="0">
                <a:solidFill>
                  <a:srgbClr val="002060"/>
                </a:solidFill>
              </a:rPr>
              <a:t>4 (4)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dirty="0">
                <a:solidFill>
                  <a:srgbClr val="002060"/>
                </a:solidFill>
              </a:rPr>
              <a:t>8 (8)</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 Planes operativos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               ** V</a:t>
            </a:r>
            <a:r>
              <a:rPr kumimoji="0" lang="es-CO" sz="900" b="0" i="0" u="none" strike="noStrike" kern="1200" cap="none" spc="0" normalizeH="0" baseline="0" noProof="0" dirty="0" err="1">
                <a:ln>
                  <a:noFill/>
                </a:ln>
                <a:solidFill>
                  <a:schemeClr val="accent1">
                    <a:lumMod val="50000"/>
                  </a:schemeClr>
                </a:solidFill>
                <a:effectLst/>
                <a:uLnTx/>
                <a:uFillTx/>
                <a:latin typeface="Calibri"/>
                <a:ea typeface="+mn-ea"/>
                <a:cs typeface="+mn-cs"/>
              </a:rPr>
              <a:t>erificaciones</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de Interventoría</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Implementadas**</a:t>
            </a:r>
          </a:p>
          <a:p>
            <a:pPr algn="ctr"/>
            <a:r>
              <a:rPr lang="es-CO" sz="1600" b="1" dirty="0">
                <a:solidFill>
                  <a:srgbClr val="002060"/>
                </a:solidFill>
                <a:effectLst>
                  <a:outerShdw blurRad="38100" dist="38100" dir="2700000" algn="tl">
                    <a:srgbClr val="000000">
                      <a:alpha val="43137"/>
                    </a:srgbClr>
                  </a:outerShdw>
                </a:effectLst>
              </a:rPr>
              <a:t>(29)</a:t>
            </a:r>
          </a:p>
          <a:p>
            <a:pPr algn="ctr"/>
            <a:endParaRPr lang="es-CO" sz="1600" b="1" dirty="0">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dirty="0">
                <a:solidFill>
                  <a:srgbClr val="002060"/>
                </a:solidFill>
              </a:rPr>
              <a:t>4 (4)</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dirty="0">
                <a:solidFill>
                  <a:srgbClr val="002060"/>
                </a:solidFill>
              </a:rPr>
              <a:t>4 (4)</a:t>
            </a:r>
          </a:p>
        </p:txBody>
      </p:sp>
    </p:spTree>
    <p:extLst>
      <p:ext uri="{BB962C8B-B14F-4D97-AF65-F5344CB8AC3E}">
        <p14:creationId xmlns:p14="http://schemas.microsoft.com/office/powerpoint/2010/main" val="2827172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dirty="0">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Informes mensuales de los Concesionarios</a:t>
            </a: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Puntos atendidos por Concesionario</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graphicFrame>
        <p:nvGraphicFramePr>
          <p:cNvPr id="11" name="Tabla 10">
            <a:extLst>
              <a:ext uri="{FF2B5EF4-FFF2-40B4-BE49-F238E27FC236}">
                <a16:creationId xmlns:a16="http://schemas.microsoft.com/office/drawing/2014/main" id="{AB89B649-AFEE-DA6A-6B5E-68E9EC90CFF0}"/>
              </a:ext>
            </a:extLst>
          </p:cNvPr>
          <p:cNvGraphicFramePr>
            <a:graphicFrameLocks noGrp="1"/>
          </p:cNvGraphicFramePr>
          <p:nvPr>
            <p:extLst>
              <p:ext uri="{D42A27DB-BD31-4B8C-83A1-F6EECF244321}">
                <p14:modId xmlns:p14="http://schemas.microsoft.com/office/powerpoint/2010/main" val="1568486672"/>
              </p:ext>
            </p:extLst>
          </p:nvPr>
        </p:nvGraphicFramePr>
        <p:xfrm>
          <a:off x="318052" y="2505954"/>
          <a:ext cx="11436415" cy="1368202"/>
        </p:xfrm>
        <a:graphic>
          <a:graphicData uri="http://schemas.openxmlformats.org/drawingml/2006/table">
            <a:tbl>
              <a:tblPr/>
              <a:tblGrid>
                <a:gridCol w="868864">
                  <a:extLst>
                    <a:ext uri="{9D8B030D-6E8A-4147-A177-3AD203B41FA5}">
                      <a16:colId xmlns:a16="http://schemas.microsoft.com/office/drawing/2014/main" val="1724093104"/>
                    </a:ext>
                  </a:extLst>
                </a:gridCol>
                <a:gridCol w="901446">
                  <a:extLst>
                    <a:ext uri="{9D8B030D-6E8A-4147-A177-3AD203B41FA5}">
                      <a16:colId xmlns:a16="http://schemas.microsoft.com/office/drawing/2014/main" val="2671994046"/>
                    </a:ext>
                  </a:extLst>
                </a:gridCol>
                <a:gridCol w="162911">
                  <a:extLst>
                    <a:ext uri="{9D8B030D-6E8A-4147-A177-3AD203B41FA5}">
                      <a16:colId xmlns:a16="http://schemas.microsoft.com/office/drawing/2014/main" val="419712582"/>
                    </a:ext>
                  </a:extLst>
                </a:gridCol>
                <a:gridCol w="868864">
                  <a:extLst>
                    <a:ext uri="{9D8B030D-6E8A-4147-A177-3AD203B41FA5}">
                      <a16:colId xmlns:a16="http://schemas.microsoft.com/office/drawing/2014/main" val="350661136"/>
                    </a:ext>
                  </a:extLst>
                </a:gridCol>
                <a:gridCol w="901446">
                  <a:extLst>
                    <a:ext uri="{9D8B030D-6E8A-4147-A177-3AD203B41FA5}">
                      <a16:colId xmlns:a16="http://schemas.microsoft.com/office/drawing/2014/main" val="2933515320"/>
                    </a:ext>
                  </a:extLst>
                </a:gridCol>
                <a:gridCol w="162911">
                  <a:extLst>
                    <a:ext uri="{9D8B030D-6E8A-4147-A177-3AD203B41FA5}">
                      <a16:colId xmlns:a16="http://schemas.microsoft.com/office/drawing/2014/main" val="3016775271"/>
                    </a:ext>
                  </a:extLst>
                </a:gridCol>
                <a:gridCol w="868864">
                  <a:extLst>
                    <a:ext uri="{9D8B030D-6E8A-4147-A177-3AD203B41FA5}">
                      <a16:colId xmlns:a16="http://schemas.microsoft.com/office/drawing/2014/main" val="1868498961"/>
                    </a:ext>
                  </a:extLst>
                </a:gridCol>
                <a:gridCol w="901446">
                  <a:extLst>
                    <a:ext uri="{9D8B030D-6E8A-4147-A177-3AD203B41FA5}">
                      <a16:colId xmlns:a16="http://schemas.microsoft.com/office/drawing/2014/main" val="1415683420"/>
                    </a:ext>
                  </a:extLst>
                </a:gridCol>
                <a:gridCol w="162911">
                  <a:extLst>
                    <a:ext uri="{9D8B030D-6E8A-4147-A177-3AD203B41FA5}">
                      <a16:colId xmlns:a16="http://schemas.microsoft.com/office/drawing/2014/main" val="1999323610"/>
                    </a:ext>
                  </a:extLst>
                </a:gridCol>
                <a:gridCol w="868864">
                  <a:extLst>
                    <a:ext uri="{9D8B030D-6E8A-4147-A177-3AD203B41FA5}">
                      <a16:colId xmlns:a16="http://schemas.microsoft.com/office/drawing/2014/main" val="190902251"/>
                    </a:ext>
                  </a:extLst>
                </a:gridCol>
                <a:gridCol w="901446">
                  <a:extLst>
                    <a:ext uri="{9D8B030D-6E8A-4147-A177-3AD203B41FA5}">
                      <a16:colId xmlns:a16="http://schemas.microsoft.com/office/drawing/2014/main" val="2412382830"/>
                    </a:ext>
                  </a:extLst>
                </a:gridCol>
                <a:gridCol w="162911">
                  <a:extLst>
                    <a:ext uri="{9D8B030D-6E8A-4147-A177-3AD203B41FA5}">
                      <a16:colId xmlns:a16="http://schemas.microsoft.com/office/drawing/2014/main" val="2941506986"/>
                    </a:ext>
                  </a:extLst>
                </a:gridCol>
                <a:gridCol w="868864">
                  <a:extLst>
                    <a:ext uri="{9D8B030D-6E8A-4147-A177-3AD203B41FA5}">
                      <a16:colId xmlns:a16="http://schemas.microsoft.com/office/drawing/2014/main" val="3296212825"/>
                    </a:ext>
                  </a:extLst>
                </a:gridCol>
                <a:gridCol w="901446">
                  <a:extLst>
                    <a:ext uri="{9D8B030D-6E8A-4147-A177-3AD203B41FA5}">
                      <a16:colId xmlns:a16="http://schemas.microsoft.com/office/drawing/2014/main" val="2989763039"/>
                    </a:ext>
                  </a:extLst>
                </a:gridCol>
                <a:gridCol w="162911">
                  <a:extLst>
                    <a:ext uri="{9D8B030D-6E8A-4147-A177-3AD203B41FA5}">
                      <a16:colId xmlns:a16="http://schemas.microsoft.com/office/drawing/2014/main" val="1731843660"/>
                    </a:ext>
                  </a:extLst>
                </a:gridCol>
                <a:gridCol w="868864">
                  <a:extLst>
                    <a:ext uri="{9D8B030D-6E8A-4147-A177-3AD203B41FA5}">
                      <a16:colId xmlns:a16="http://schemas.microsoft.com/office/drawing/2014/main" val="2236589982"/>
                    </a:ext>
                  </a:extLst>
                </a:gridCol>
                <a:gridCol w="901446">
                  <a:extLst>
                    <a:ext uri="{9D8B030D-6E8A-4147-A177-3AD203B41FA5}">
                      <a16:colId xmlns:a16="http://schemas.microsoft.com/office/drawing/2014/main" val="2255232453"/>
                    </a:ext>
                  </a:extLst>
                </a:gridCol>
              </a:tblGrid>
              <a:tr h="35039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1" i="0" u="none" strike="noStrike" dirty="0">
                          <a:solidFill>
                            <a:srgbClr val="203864"/>
                          </a:solidFill>
                          <a:effectLst/>
                          <a:latin typeface="Calibri" panose="020F0502020204030204" pitchFamily="34" charset="0"/>
                        </a:rPr>
                        <a:t>C</a:t>
                      </a:r>
                      <a:r>
                        <a:rPr lang="es-CO" sz="1100" b="1" i="0" u="none" strike="noStrike" dirty="0">
                          <a:solidFill>
                            <a:srgbClr val="203864"/>
                          </a:solidFill>
                          <a:effectLst/>
                          <a:latin typeface="Calibri" panose="020F0502020204030204" pitchFamily="34" charset="0"/>
                        </a:rPr>
                        <a:t>ANTIDAD</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99399977"/>
                  </a:ext>
                </a:extLst>
              </a:tr>
              <a:tr h="333708">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411,00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453,00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567966602"/>
                  </a:ext>
                </a:extLst>
              </a:tr>
              <a:tr h="333708">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2.378,00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2.301,00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1.126,00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9.520,00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15.456,00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1448872"/>
                  </a:ext>
                </a:extLst>
              </a:tr>
              <a:tr h="35039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2.420,00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2.301,00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1.126,00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9.931,00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15.909,00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16174765"/>
                  </a:ext>
                </a:extLst>
              </a:tr>
            </a:tbl>
          </a:graphicData>
        </a:graphic>
      </p:graphicFrame>
    </p:spTree>
    <p:extLst>
      <p:ext uri="{BB962C8B-B14F-4D97-AF65-F5344CB8AC3E}">
        <p14:creationId xmlns:p14="http://schemas.microsoft.com/office/powerpoint/2010/main" val="58028928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1026" name="Picture 2" descr="item 2">
            <a:extLst>
              <a:ext uri="{FF2B5EF4-FFF2-40B4-BE49-F238E27FC236}">
                <a16:creationId xmlns:a16="http://schemas.microsoft.com/office/drawing/2014/main" id="{CC9CDDBF-C751-DA80-5F63-F037CCA32D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031" y="2101936"/>
            <a:ext cx="3272160" cy="294084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3">
            <a:extLst>
              <a:ext uri="{FF2B5EF4-FFF2-40B4-BE49-F238E27FC236}">
                <a16:creationId xmlns:a16="http://schemas.microsoft.com/office/drawing/2014/main" id="{84E9CF48-7E9D-2358-7F11-ACB0CA50012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97158" y="2139830"/>
            <a:ext cx="3384687" cy="292262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1">
            <a:extLst>
              <a:ext uri="{FF2B5EF4-FFF2-40B4-BE49-F238E27FC236}">
                <a16:creationId xmlns:a16="http://schemas.microsoft.com/office/drawing/2014/main" id="{9FD7B0DA-832A-10AB-D650-4C7408C5EC4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80812" y="2111043"/>
            <a:ext cx="3513558" cy="29226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878993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2050" name="Picture 2" descr="item 2">
            <a:extLst>
              <a:ext uri="{FF2B5EF4-FFF2-40B4-BE49-F238E27FC236}">
                <a16:creationId xmlns:a16="http://schemas.microsoft.com/office/drawing/2014/main" id="{97A3C78D-E812-BEDC-1E10-86E3F9B4CD7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5271" y="2056462"/>
            <a:ext cx="3538555" cy="3031813"/>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item 5">
            <a:extLst>
              <a:ext uri="{FF2B5EF4-FFF2-40B4-BE49-F238E27FC236}">
                <a16:creationId xmlns:a16="http://schemas.microsoft.com/office/drawing/2014/main" id="{139C8741-862A-D6D5-08BD-18B4BEBC36A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92779" y="2072064"/>
            <a:ext cx="3623483" cy="3031813"/>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item 3">
            <a:extLst>
              <a:ext uri="{FF2B5EF4-FFF2-40B4-BE49-F238E27FC236}">
                <a16:creationId xmlns:a16="http://schemas.microsoft.com/office/drawing/2014/main" id="{56E867D3-911C-C84F-24A4-F71A397590C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018966" y="2079714"/>
            <a:ext cx="3610053" cy="30318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13836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31 de diciembre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6ACD7DAB-152C-EB15-1119-E747B2E14027}"/>
              </a:ext>
            </a:extLst>
          </p:cNvPr>
          <p:cNvGraphicFramePr>
            <a:graphicFrameLocks noGrp="1"/>
          </p:cNvGraphicFramePr>
          <p:nvPr>
            <p:extLst>
              <p:ext uri="{D42A27DB-BD31-4B8C-83A1-F6EECF244321}">
                <p14:modId xmlns:p14="http://schemas.microsoft.com/office/powerpoint/2010/main" val="2925417559"/>
              </p:ext>
            </p:extLst>
          </p:nvPr>
        </p:nvGraphicFramePr>
        <p:xfrm>
          <a:off x="320842" y="2467557"/>
          <a:ext cx="11550315" cy="3838502"/>
        </p:xfrm>
        <a:graphic>
          <a:graphicData uri="http://schemas.openxmlformats.org/drawingml/2006/table">
            <a:tbl>
              <a:tblPr/>
              <a:tblGrid>
                <a:gridCol w="828475">
                  <a:extLst>
                    <a:ext uri="{9D8B030D-6E8A-4147-A177-3AD203B41FA5}">
                      <a16:colId xmlns:a16="http://schemas.microsoft.com/office/drawing/2014/main" val="3591666864"/>
                    </a:ext>
                  </a:extLst>
                </a:gridCol>
                <a:gridCol w="938938">
                  <a:extLst>
                    <a:ext uri="{9D8B030D-6E8A-4147-A177-3AD203B41FA5}">
                      <a16:colId xmlns:a16="http://schemas.microsoft.com/office/drawing/2014/main" val="4270957230"/>
                    </a:ext>
                  </a:extLst>
                </a:gridCol>
                <a:gridCol w="155338">
                  <a:extLst>
                    <a:ext uri="{9D8B030D-6E8A-4147-A177-3AD203B41FA5}">
                      <a16:colId xmlns:a16="http://schemas.microsoft.com/office/drawing/2014/main" val="785704385"/>
                    </a:ext>
                  </a:extLst>
                </a:gridCol>
                <a:gridCol w="828475">
                  <a:extLst>
                    <a:ext uri="{9D8B030D-6E8A-4147-A177-3AD203B41FA5}">
                      <a16:colId xmlns:a16="http://schemas.microsoft.com/office/drawing/2014/main" val="2065136072"/>
                    </a:ext>
                  </a:extLst>
                </a:gridCol>
                <a:gridCol w="938938">
                  <a:extLst>
                    <a:ext uri="{9D8B030D-6E8A-4147-A177-3AD203B41FA5}">
                      <a16:colId xmlns:a16="http://schemas.microsoft.com/office/drawing/2014/main" val="1373003336"/>
                    </a:ext>
                  </a:extLst>
                </a:gridCol>
                <a:gridCol w="155338">
                  <a:extLst>
                    <a:ext uri="{9D8B030D-6E8A-4147-A177-3AD203B41FA5}">
                      <a16:colId xmlns:a16="http://schemas.microsoft.com/office/drawing/2014/main" val="758551754"/>
                    </a:ext>
                  </a:extLst>
                </a:gridCol>
                <a:gridCol w="828475">
                  <a:extLst>
                    <a:ext uri="{9D8B030D-6E8A-4147-A177-3AD203B41FA5}">
                      <a16:colId xmlns:a16="http://schemas.microsoft.com/office/drawing/2014/main" val="904293816"/>
                    </a:ext>
                  </a:extLst>
                </a:gridCol>
                <a:gridCol w="938938">
                  <a:extLst>
                    <a:ext uri="{9D8B030D-6E8A-4147-A177-3AD203B41FA5}">
                      <a16:colId xmlns:a16="http://schemas.microsoft.com/office/drawing/2014/main" val="3844697575"/>
                    </a:ext>
                  </a:extLst>
                </a:gridCol>
                <a:gridCol w="155338">
                  <a:extLst>
                    <a:ext uri="{9D8B030D-6E8A-4147-A177-3AD203B41FA5}">
                      <a16:colId xmlns:a16="http://schemas.microsoft.com/office/drawing/2014/main" val="1553113956"/>
                    </a:ext>
                  </a:extLst>
                </a:gridCol>
                <a:gridCol w="828475">
                  <a:extLst>
                    <a:ext uri="{9D8B030D-6E8A-4147-A177-3AD203B41FA5}">
                      <a16:colId xmlns:a16="http://schemas.microsoft.com/office/drawing/2014/main" val="1364345431"/>
                    </a:ext>
                  </a:extLst>
                </a:gridCol>
                <a:gridCol w="938938">
                  <a:extLst>
                    <a:ext uri="{9D8B030D-6E8A-4147-A177-3AD203B41FA5}">
                      <a16:colId xmlns:a16="http://schemas.microsoft.com/office/drawing/2014/main" val="3888834696"/>
                    </a:ext>
                  </a:extLst>
                </a:gridCol>
                <a:gridCol w="155338">
                  <a:extLst>
                    <a:ext uri="{9D8B030D-6E8A-4147-A177-3AD203B41FA5}">
                      <a16:colId xmlns:a16="http://schemas.microsoft.com/office/drawing/2014/main" val="1630954816"/>
                    </a:ext>
                  </a:extLst>
                </a:gridCol>
                <a:gridCol w="828475">
                  <a:extLst>
                    <a:ext uri="{9D8B030D-6E8A-4147-A177-3AD203B41FA5}">
                      <a16:colId xmlns:a16="http://schemas.microsoft.com/office/drawing/2014/main" val="4265246312"/>
                    </a:ext>
                  </a:extLst>
                </a:gridCol>
                <a:gridCol w="938938">
                  <a:extLst>
                    <a:ext uri="{9D8B030D-6E8A-4147-A177-3AD203B41FA5}">
                      <a16:colId xmlns:a16="http://schemas.microsoft.com/office/drawing/2014/main" val="2403576210"/>
                    </a:ext>
                  </a:extLst>
                </a:gridCol>
                <a:gridCol w="155338">
                  <a:extLst>
                    <a:ext uri="{9D8B030D-6E8A-4147-A177-3AD203B41FA5}">
                      <a16:colId xmlns:a16="http://schemas.microsoft.com/office/drawing/2014/main" val="3015401194"/>
                    </a:ext>
                  </a:extLst>
                </a:gridCol>
                <a:gridCol w="828475">
                  <a:extLst>
                    <a:ext uri="{9D8B030D-6E8A-4147-A177-3AD203B41FA5}">
                      <a16:colId xmlns:a16="http://schemas.microsoft.com/office/drawing/2014/main" val="2712856493"/>
                    </a:ext>
                  </a:extLst>
                </a:gridCol>
                <a:gridCol w="1108085">
                  <a:extLst>
                    <a:ext uri="{9D8B030D-6E8A-4147-A177-3AD203B41FA5}">
                      <a16:colId xmlns:a16="http://schemas.microsoft.com/office/drawing/2014/main" val="2161821794"/>
                    </a:ext>
                  </a:extLst>
                </a:gridCol>
              </a:tblGrid>
              <a:tr h="2838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86437809"/>
                  </a:ext>
                </a:extLst>
              </a:tr>
              <a:tr h="270317">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625310758"/>
                  </a:ext>
                </a:extLst>
              </a:tr>
              <a:tr h="270317">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3668769357"/>
                  </a:ext>
                </a:extLst>
              </a:tr>
              <a:tr h="297349">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78968804"/>
                  </a:ext>
                </a:extLst>
              </a:tr>
              <a:tr h="27031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4169360017"/>
                  </a:ext>
                </a:extLst>
              </a:tr>
              <a:tr h="270317">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96934464"/>
                  </a:ext>
                </a:extLst>
              </a:tr>
              <a:tr h="270317">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2323407509"/>
                  </a:ext>
                </a:extLst>
              </a:tr>
              <a:tr h="270317">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05619077"/>
                  </a:ext>
                </a:extLst>
              </a:tr>
              <a:tr h="270317">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35.896,66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51.893,04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32.140,17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21.967,74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22.524,67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164.422,28</a:t>
                      </a:r>
                    </a:p>
                  </a:txBody>
                  <a:tcPr marL="0" marR="0" marT="0" marB="0" anchor="ctr">
                    <a:lnL>
                      <a:noFill/>
                    </a:lnL>
                    <a:lnR>
                      <a:noFill/>
                    </a:lnR>
                    <a:lnT>
                      <a:noFill/>
                    </a:lnT>
                    <a:lnB>
                      <a:noFill/>
                    </a:lnB>
                    <a:noFill/>
                  </a:tcPr>
                </a:tc>
                <a:extLst>
                  <a:ext uri="{0D108BD9-81ED-4DB2-BD59-A6C34878D82A}">
                    <a16:rowId xmlns:a16="http://schemas.microsoft.com/office/drawing/2014/main" val="2226647495"/>
                  </a:ext>
                </a:extLst>
              </a:tr>
              <a:tr h="270317">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33.307,19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48.459,25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29.531,04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20.266,12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21.031,91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152.595,51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52952903"/>
                  </a:ext>
                </a:extLst>
              </a:tr>
              <a:tr h="270317">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36.662,79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54.219,95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33.298,25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22.645,51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23.606,36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170.432,86</a:t>
                      </a:r>
                    </a:p>
                  </a:txBody>
                  <a:tcPr marL="0" marR="0" marT="0" marB="0" anchor="ctr">
                    <a:lnL>
                      <a:noFill/>
                    </a:lnL>
                    <a:lnR>
                      <a:noFill/>
                    </a:lnR>
                    <a:lnT>
                      <a:noFill/>
                    </a:lnT>
                    <a:lnB>
                      <a:noFill/>
                    </a:lnB>
                    <a:noFill/>
                  </a:tcPr>
                </a:tc>
                <a:extLst>
                  <a:ext uri="{0D108BD9-81ED-4DB2-BD59-A6C34878D82A}">
                    <a16:rowId xmlns:a16="http://schemas.microsoft.com/office/drawing/2014/main" val="2098492015"/>
                  </a:ext>
                </a:extLst>
              </a:tr>
              <a:tr h="270317">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37.639,60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55.364,75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34.366,15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22.862,64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24.354,16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174.587,30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44256415"/>
                  </a:ext>
                </a:extLst>
              </a:tr>
              <a:tr h="270317">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38.243,31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58.388,67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35.050,00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24.602,10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25.013,60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181.297,68</a:t>
                      </a:r>
                    </a:p>
                  </a:txBody>
                  <a:tcPr marL="0" marR="0" marT="0" marB="0" anchor="ctr">
                    <a:lnL>
                      <a:noFill/>
                    </a:lnL>
                    <a:lnR>
                      <a:noFill/>
                    </a:lnR>
                    <a:lnT>
                      <a:noFill/>
                    </a:lnT>
                    <a:lnB>
                      <a:noFill/>
                    </a:lnB>
                    <a:noFill/>
                  </a:tcPr>
                </a:tc>
                <a:extLst>
                  <a:ext uri="{0D108BD9-81ED-4DB2-BD59-A6C34878D82A}">
                    <a16:rowId xmlns:a16="http://schemas.microsoft.com/office/drawing/2014/main" val="867669022"/>
                  </a:ext>
                </a:extLst>
              </a:tr>
              <a:tr h="283833">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432.953,93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633.239,90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388.395,55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265.689,57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277.015,14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1.997.294,09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38063751"/>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4" name="Picture 2" descr="item 1">
            <a:extLst>
              <a:ext uri="{FF2B5EF4-FFF2-40B4-BE49-F238E27FC236}">
                <a16:creationId xmlns:a16="http://schemas.microsoft.com/office/drawing/2014/main" id="{6B7DC19A-24D0-AA80-EC0A-89A25B21311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1444" y="2083564"/>
            <a:ext cx="3603036" cy="3041741"/>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tem 2">
            <a:extLst>
              <a:ext uri="{FF2B5EF4-FFF2-40B4-BE49-F238E27FC236}">
                <a16:creationId xmlns:a16="http://schemas.microsoft.com/office/drawing/2014/main" id="{45DA313A-B860-5FF1-DF0A-7A8A96BD921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55544" y="2078543"/>
            <a:ext cx="3869487" cy="3087812"/>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tem 3">
            <a:extLst>
              <a:ext uri="{FF2B5EF4-FFF2-40B4-BE49-F238E27FC236}">
                <a16:creationId xmlns:a16="http://schemas.microsoft.com/office/drawing/2014/main" id="{84893E3B-DBE5-F18E-23FC-F268B85AD69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177431" y="2078543"/>
            <a:ext cx="3563680" cy="30417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335880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4098" name="Picture 2" descr="item 4">
            <a:extLst>
              <a:ext uri="{FF2B5EF4-FFF2-40B4-BE49-F238E27FC236}">
                <a16:creationId xmlns:a16="http://schemas.microsoft.com/office/drawing/2014/main" id="{DDD2DC31-B2C5-3E52-456B-CB6068AE785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3914" y="2093376"/>
            <a:ext cx="3469630" cy="2984628"/>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tem 5">
            <a:extLst>
              <a:ext uri="{FF2B5EF4-FFF2-40B4-BE49-F238E27FC236}">
                <a16:creationId xmlns:a16="http://schemas.microsoft.com/office/drawing/2014/main" id="{A5426AC6-A86B-137F-AEC4-352D22FD696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059665" y="2072064"/>
            <a:ext cx="3996879" cy="3048424"/>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tem 5">
            <a:extLst>
              <a:ext uri="{FF2B5EF4-FFF2-40B4-BE49-F238E27FC236}">
                <a16:creationId xmlns:a16="http://schemas.microsoft.com/office/drawing/2014/main" id="{353953EA-3FBB-1D15-D859-710A73A9C1E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68985" y="2072063"/>
            <a:ext cx="3559102" cy="30589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199841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5122" name="Picture 2" descr="item 3">
            <a:extLst>
              <a:ext uri="{FF2B5EF4-FFF2-40B4-BE49-F238E27FC236}">
                <a16:creationId xmlns:a16="http://schemas.microsoft.com/office/drawing/2014/main" id="{A0B7CA6E-117D-D21D-97B7-409BAF2096C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83278" y="2078748"/>
            <a:ext cx="3498934" cy="3046557"/>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item 2">
            <a:extLst>
              <a:ext uri="{FF2B5EF4-FFF2-40B4-BE49-F238E27FC236}">
                <a16:creationId xmlns:a16="http://schemas.microsoft.com/office/drawing/2014/main" id="{79EF0710-7C4E-FF42-FBD1-D87516CC834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27535" y="2093153"/>
            <a:ext cx="3940083" cy="3029466"/>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item 3">
            <a:extLst>
              <a:ext uri="{FF2B5EF4-FFF2-40B4-BE49-F238E27FC236}">
                <a16:creationId xmlns:a16="http://schemas.microsoft.com/office/drawing/2014/main" id="{F3ABF675-7A59-AFD8-DB70-AB12BB4B040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220018" y="2093152"/>
            <a:ext cx="3553801" cy="30294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981567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8435217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ju</a:t>
            </a:r>
            <a:r>
              <a:rPr lang="es-CO" sz="1600" b="0" kern="0" dirty="0">
                <a:solidFill>
                  <a:srgbClr val="4472C4">
                    <a:lumMod val="50000"/>
                  </a:srgbClr>
                </a:solidFill>
              </a:rPr>
              <a:t>l</a:t>
            </a:r>
            <a:r>
              <a:rPr kumimoji="0" lang="es-CO" sz="1600" b="0" i="0" u="none" strike="noStrike" kern="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io</a:t>
            </a: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a:solidFill>
                  <a:schemeClr val="tx1"/>
                </a:solidFill>
              </a:rPr>
              <a:t>	       </a:t>
            </a:r>
            <a:r>
              <a:rPr lang="es-CO" sz="1600" cap="small">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a:solidFill>
                  <a:schemeClr val="tx1"/>
                </a:solidFill>
                <a:latin typeface="Candara" panose="020E0502030303020204" pitchFamily="34" charset="0"/>
              </a:rPr>
              <a:t>	       </a:t>
            </a:r>
            <a:r>
              <a:rPr lang="es-CO" sz="1600" cap="small">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a:solidFill>
                  <a:schemeClr val="accent1">
                    <a:lumMod val="50000"/>
                  </a:schemeClr>
                </a:solidFill>
                <a:latin typeface="Candara" panose="020E0502030303020204" pitchFamily="34" charset="0"/>
              </a:rPr>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173031" y="6207771"/>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Se presentan históricos de ejecución hasta el 30 de junio de 2024, debido a para julio de 2024 la Interventoría no contaba con Adición de Mayores Frecuencias de Lavado vigente.</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de 2024 y el 30 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 </a:t>
            </a:r>
            <a:r>
              <a:rPr lang="es-CO" dirty="0">
                <a:solidFill>
                  <a:srgbClr val="4472C4">
                    <a:lumMod val="50000"/>
                  </a:srgbClr>
                </a:solidFill>
              </a:rPr>
              <a:t>D</a:t>
            </a:r>
            <a:r>
              <a:rPr kumimoji="0" lang="es-CO" sz="3600" b="1"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iciembre</a:t>
            </a: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 Verificaciones  12.605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2.230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603</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8</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2.402</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1.170</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1.104</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251</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Ambiental </a:t>
              </a:r>
              <a:r>
                <a:rPr lang="es-CO" sz="2000" baseline="30000" dirty="0">
                  <a:solidFill>
                    <a:srgbClr val="4472C4">
                      <a:lumMod val="50000"/>
                    </a:srgbClr>
                  </a:solidFill>
                  <a:latin typeface="Calibri" panose="020F0502020204030204"/>
                  <a:cs typeface="Times New Roman" panose="02020603050405020304" pitchFamily="18" charset="0"/>
                </a:rPr>
                <a:t>6</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3.992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134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21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Notas: Los datos presentados suman las visitas de: 1 - Instalación, mantenimiento y lavado de contenedores; 2- Barrido manual y barrido mecánico; 3 – Instalación y mantenimiento 4- Vehículos en el despacho, seguimiento a vehículos </a:t>
            </a:r>
            <a:r>
              <a:rPr lang="es-MX" sz="900" dirty="0">
                <a:solidFill>
                  <a:srgbClr val="4472C4">
                    <a:lumMod val="50000"/>
                  </a:srgbClr>
                </a:solidFill>
                <a:latin typeface="Calibri" panose="020F0502020204030204"/>
              </a:rPr>
              <a:t>e</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Inoperatividad de flota 5 – SST y cuartelillos, 6. 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685 </a:t>
            </a:r>
          </a:p>
        </p:txBody>
      </p:sp>
    </p:spTree>
    <p:extLst>
      <p:ext uri="{BB962C8B-B14F-4D97-AF65-F5344CB8AC3E}">
        <p14:creationId xmlns:p14="http://schemas.microsoft.com/office/powerpoint/2010/main" val="35531529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237D2C-2EAE-3A96-EDDB-4489A5CB3D3D}"/>
            </a:ext>
          </a:extLst>
        </p:cNvPr>
        <p:cNvGrpSpPr/>
        <p:nvPr/>
      </p:nvGrpSpPr>
      <p:grpSpPr>
        <a:xfrm>
          <a:off x="0" y="0"/>
          <a:ext cx="0" cy="0"/>
          <a:chOff x="0" y="0"/>
          <a:chExt cx="0" cy="0"/>
        </a:xfrm>
      </p:grpSpPr>
      <p:sp>
        <p:nvSpPr>
          <p:cNvPr id="19" name="CuadroTexto 18">
            <a:extLst>
              <a:ext uri="{FF2B5EF4-FFF2-40B4-BE49-F238E27FC236}">
                <a16:creationId xmlns:a16="http://schemas.microsoft.com/office/drawing/2014/main" id="{DED8A4D5-0960-63E6-E2C3-36F953DDBD37}"/>
              </a:ext>
            </a:extLst>
          </p:cNvPr>
          <p:cNvSpPr txBox="1"/>
          <p:nvPr/>
        </p:nvSpPr>
        <p:spPr>
          <a:xfrm>
            <a:off x="2159347" y="144011"/>
            <a:ext cx="988576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diciembre de 2024</a:t>
            </a:r>
          </a:p>
        </p:txBody>
      </p:sp>
      <p:pic>
        <p:nvPicPr>
          <p:cNvPr id="21" name="Imagen 20">
            <a:extLst>
              <a:ext uri="{FF2B5EF4-FFF2-40B4-BE49-F238E27FC236}">
                <a16:creationId xmlns:a16="http://schemas.microsoft.com/office/drawing/2014/main" id="{57165EE3-C9C6-236F-03F0-C425F37057E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F321A78E-4D6A-9EE3-9DAB-E7A51125CCA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5" name="Gráfico 4">
            <a:extLst>
              <a:ext uri="{FF2B5EF4-FFF2-40B4-BE49-F238E27FC236}">
                <a16:creationId xmlns:a16="http://schemas.microsoft.com/office/drawing/2014/main" id="{0565D6E9-F158-A483-6AB5-0775BA67FEF0}"/>
              </a:ext>
            </a:extLst>
          </p:cNvPr>
          <p:cNvGraphicFramePr>
            <a:graphicFrameLocks/>
          </p:cNvGraphicFramePr>
          <p:nvPr/>
        </p:nvGraphicFramePr>
        <p:xfrm>
          <a:off x="423081" y="1209552"/>
          <a:ext cx="11204812" cy="506730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093837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diciembre de 2024</a:t>
            </a:r>
            <a:endParaRPr lang="es-CO" sz="900" dirty="0">
              <a:solidFill>
                <a:schemeClr val="accent1">
                  <a:lumMod val="50000"/>
                </a:schemeClr>
              </a:solidFill>
              <a:highlight>
                <a:srgbClr val="FFFFFF"/>
              </a:highlight>
            </a:endParaRPr>
          </a:p>
        </p:txBody>
      </p:sp>
      <p:graphicFrame>
        <p:nvGraphicFramePr>
          <p:cNvPr id="2"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4786505"/>
              </p:ext>
            </p:extLst>
          </p:nvPr>
        </p:nvGraphicFramePr>
        <p:xfrm>
          <a:off x="1409226" y="1342374"/>
          <a:ext cx="9316305" cy="297073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1C0C9B91-BC78-70E4-4FC9-53C2D87AEDE3}"/>
              </a:ext>
            </a:extLst>
          </p:cNvPr>
          <p:cNvGraphicFramePr>
            <a:graphicFrameLocks noGrp="1"/>
          </p:cNvGraphicFramePr>
          <p:nvPr>
            <p:extLst>
              <p:ext uri="{D42A27DB-BD31-4B8C-83A1-F6EECF244321}">
                <p14:modId xmlns:p14="http://schemas.microsoft.com/office/powerpoint/2010/main" val="1905231625"/>
              </p:ext>
            </p:extLst>
          </p:nvPr>
        </p:nvGraphicFramePr>
        <p:xfrm>
          <a:off x="946484" y="4377476"/>
          <a:ext cx="10515600" cy="1950773"/>
        </p:xfrm>
        <a:graphic>
          <a:graphicData uri="http://schemas.openxmlformats.org/drawingml/2006/table">
            <a:tbl>
              <a:tblPr/>
              <a:tblGrid>
                <a:gridCol w="805332">
                  <a:extLst>
                    <a:ext uri="{9D8B030D-6E8A-4147-A177-3AD203B41FA5}">
                      <a16:colId xmlns:a16="http://schemas.microsoft.com/office/drawing/2014/main" val="842487173"/>
                    </a:ext>
                  </a:extLst>
                </a:gridCol>
                <a:gridCol w="805332">
                  <a:extLst>
                    <a:ext uri="{9D8B030D-6E8A-4147-A177-3AD203B41FA5}">
                      <a16:colId xmlns:a16="http://schemas.microsoft.com/office/drawing/2014/main" val="3500397184"/>
                    </a:ext>
                  </a:extLst>
                </a:gridCol>
                <a:gridCol w="805332">
                  <a:extLst>
                    <a:ext uri="{9D8B030D-6E8A-4147-A177-3AD203B41FA5}">
                      <a16:colId xmlns:a16="http://schemas.microsoft.com/office/drawing/2014/main" val="3138244584"/>
                    </a:ext>
                  </a:extLst>
                </a:gridCol>
                <a:gridCol w="805332">
                  <a:extLst>
                    <a:ext uri="{9D8B030D-6E8A-4147-A177-3AD203B41FA5}">
                      <a16:colId xmlns:a16="http://schemas.microsoft.com/office/drawing/2014/main" val="3024620709"/>
                    </a:ext>
                  </a:extLst>
                </a:gridCol>
                <a:gridCol w="805332">
                  <a:extLst>
                    <a:ext uri="{9D8B030D-6E8A-4147-A177-3AD203B41FA5}">
                      <a16:colId xmlns:a16="http://schemas.microsoft.com/office/drawing/2014/main" val="3270477120"/>
                    </a:ext>
                  </a:extLst>
                </a:gridCol>
                <a:gridCol w="777562">
                  <a:extLst>
                    <a:ext uri="{9D8B030D-6E8A-4147-A177-3AD203B41FA5}">
                      <a16:colId xmlns:a16="http://schemas.microsoft.com/office/drawing/2014/main" val="1112706253"/>
                    </a:ext>
                  </a:extLst>
                </a:gridCol>
                <a:gridCol w="805332">
                  <a:extLst>
                    <a:ext uri="{9D8B030D-6E8A-4147-A177-3AD203B41FA5}">
                      <a16:colId xmlns:a16="http://schemas.microsoft.com/office/drawing/2014/main" val="1461413598"/>
                    </a:ext>
                  </a:extLst>
                </a:gridCol>
                <a:gridCol w="805332">
                  <a:extLst>
                    <a:ext uri="{9D8B030D-6E8A-4147-A177-3AD203B41FA5}">
                      <a16:colId xmlns:a16="http://schemas.microsoft.com/office/drawing/2014/main" val="813390674"/>
                    </a:ext>
                  </a:extLst>
                </a:gridCol>
                <a:gridCol w="805332">
                  <a:extLst>
                    <a:ext uri="{9D8B030D-6E8A-4147-A177-3AD203B41FA5}">
                      <a16:colId xmlns:a16="http://schemas.microsoft.com/office/drawing/2014/main" val="510901603"/>
                    </a:ext>
                  </a:extLst>
                </a:gridCol>
                <a:gridCol w="805332">
                  <a:extLst>
                    <a:ext uri="{9D8B030D-6E8A-4147-A177-3AD203B41FA5}">
                      <a16:colId xmlns:a16="http://schemas.microsoft.com/office/drawing/2014/main" val="737354853"/>
                    </a:ext>
                  </a:extLst>
                </a:gridCol>
                <a:gridCol w="842359">
                  <a:extLst>
                    <a:ext uri="{9D8B030D-6E8A-4147-A177-3AD203B41FA5}">
                      <a16:colId xmlns:a16="http://schemas.microsoft.com/office/drawing/2014/main" val="1037960446"/>
                    </a:ext>
                  </a:extLst>
                </a:gridCol>
                <a:gridCol w="842359">
                  <a:extLst>
                    <a:ext uri="{9D8B030D-6E8A-4147-A177-3AD203B41FA5}">
                      <a16:colId xmlns:a16="http://schemas.microsoft.com/office/drawing/2014/main" val="110017914"/>
                    </a:ext>
                  </a:extLst>
                </a:gridCol>
                <a:gridCol w="805332">
                  <a:extLst>
                    <a:ext uri="{9D8B030D-6E8A-4147-A177-3AD203B41FA5}">
                      <a16:colId xmlns:a16="http://schemas.microsoft.com/office/drawing/2014/main" val="2985694635"/>
                    </a:ext>
                  </a:extLst>
                </a:gridCol>
              </a:tblGrid>
              <a:tr h="371576">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ago-24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sep-24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nov-24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732403436"/>
                  </a:ext>
                </a:extLst>
              </a:tr>
              <a:tr h="195077">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154.277,66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144.109,59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159.373,62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161.065,42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169.000,40</a:t>
                      </a:r>
                    </a:p>
                  </a:txBody>
                  <a:tcPr marL="0" marR="0" marT="0" marB="0" anchor="ctr">
                    <a:lnL>
                      <a:noFill/>
                    </a:lnL>
                    <a:lnR>
                      <a:noFill/>
                    </a:lnR>
                    <a:lnT>
                      <a:noFill/>
                    </a:lnT>
                    <a:lnB>
                      <a:noFill/>
                    </a:lnB>
                    <a:noFill/>
                  </a:tcPr>
                </a:tc>
                <a:extLst>
                  <a:ext uri="{0D108BD9-81ED-4DB2-BD59-A6C34878D82A}">
                    <a16:rowId xmlns:a16="http://schemas.microsoft.com/office/drawing/2014/main" val="3063560221"/>
                  </a:ext>
                </a:extLst>
              </a:tr>
              <a:tr h="195077">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7.955,99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7.203,48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8.797,15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8.495,26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8.179,56</a:t>
                      </a:r>
                    </a:p>
                  </a:txBody>
                  <a:tcPr marL="0" marR="0" marT="0" marB="0" anchor="ctr">
                    <a:lnL>
                      <a:noFill/>
                    </a:lnL>
                    <a:lnR>
                      <a:noFill/>
                    </a:lnR>
                    <a:lnT>
                      <a:noFill/>
                    </a:lnT>
                    <a:lnB>
                      <a:noFill/>
                    </a:lnB>
                    <a:noFill/>
                  </a:tcPr>
                </a:tc>
                <a:extLst>
                  <a:ext uri="{0D108BD9-81ED-4DB2-BD59-A6C34878D82A}">
                    <a16:rowId xmlns:a16="http://schemas.microsoft.com/office/drawing/2014/main" val="875797242"/>
                  </a:ext>
                </a:extLst>
              </a:tr>
              <a:tr h="39015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1.630,64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854,51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1.662,46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4.322,36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3.507,44</a:t>
                      </a:r>
                    </a:p>
                  </a:txBody>
                  <a:tcPr marL="0" marR="0" marT="0" marB="0" anchor="ctr">
                    <a:lnL>
                      <a:noFill/>
                    </a:lnL>
                    <a:lnR>
                      <a:noFill/>
                    </a:lnR>
                    <a:lnT>
                      <a:noFill/>
                    </a:lnT>
                    <a:lnB>
                      <a:noFill/>
                    </a:lnB>
                    <a:noFill/>
                  </a:tcPr>
                </a:tc>
                <a:extLst>
                  <a:ext uri="{0D108BD9-81ED-4DB2-BD59-A6C34878D82A}">
                    <a16:rowId xmlns:a16="http://schemas.microsoft.com/office/drawing/2014/main" val="920065731"/>
                  </a:ext>
                </a:extLst>
              </a:tr>
              <a:tr h="195077">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557,99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427,93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598,02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704,26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610,28</a:t>
                      </a:r>
                    </a:p>
                  </a:txBody>
                  <a:tcPr marL="0" marR="0" marT="0" marB="0" anchor="ctr">
                    <a:lnL>
                      <a:noFill/>
                    </a:lnL>
                    <a:lnR>
                      <a:noFill/>
                    </a:lnR>
                    <a:lnT>
                      <a:noFill/>
                    </a:lnT>
                    <a:lnB>
                      <a:noFill/>
                    </a:lnB>
                    <a:noFill/>
                  </a:tcPr>
                </a:tc>
                <a:extLst>
                  <a:ext uri="{0D108BD9-81ED-4DB2-BD59-A6C34878D82A}">
                    <a16:rowId xmlns:a16="http://schemas.microsoft.com/office/drawing/2014/main" val="586483754"/>
                  </a:ext>
                </a:extLst>
              </a:tr>
              <a:tr h="204367">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164.422,28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152.595,51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170.431,25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174.587,30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181.297,68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32757376"/>
                  </a:ext>
                </a:extLst>
              </a:tr>
              <a:tr h="399444">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5.303,94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122D40"/>
                          </a:solidFill>
                          <a:effectLst/>
                          <a:latin typeface="Calibri" panose="020F0502020204030204" pitchFamily="34" charset="0"/>
                        </a:rPr>
                        <a:t>5.086,52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5.497,78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5.819,58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122D40"/>
                          </a:solidFill>
                          <a:effectLst/>
                          <a:latin typeface="Calibri" panose="020F0502020204030204" pitchFamily="34" charset="0"/>
                        </a:rPr>
                        <a:t>5.848,31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89870622"/>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diciembre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313900" y="1419374"/>
          <a:ext cx="11518711" cy="5342553"/>
        </p:xfrm>
        <a:graphic>
          <a:graphicData uri="http://schemas.openxmlformats.org/drawingml/2006/table">
            <a:tbl>
              <a:tblPr firstRow="1" bandRow="1">
                <a:tableStyleId>{68D230F3-CF80-4859-8CE7-A43EE81993B5}</a:tableStyleId>
              </a:tblPr>
              <a:tblGrid>
                <a:gridCol w="3269666">
                  <a:extLst>
                    <a:ext uri="{9D8B030D-6E8A-4147-A177-3AD203B41FA5}">
                      <a16:colId xmlns:a16="http://schemas.microsoft.com/office/drawing/2014/main" val="20000"/>
                    </a:ext>
                  </a:extLst>
                </a:gridCol>
                <a:gridCol w="1492445">
                  <a:extLst>
                    <a:ext uri="{9D8B030D-6E8A-4147-A177-3AD203B41FA5}">
                      <a16:colId xmlns:a16="http://schemas.microsoft.com/office/drawing/2014/main" val="20001"/>
                    </a:ext>
                  </a:extLst>
                </a:gridCol>
                <a:gridCol w="1719095">
                  <a:extLst>
                    <a:ext uri="{9D8B030D-6E8A-4147-A177-3AD203B41FA5}">
                      <a16:colId xmlns:a16="http://schemas.microsoft.com/office/drawing/2014/main" val="20002"/>
                    </a:ext>
                  </a:extLst>
                </a:gridCol>
                <a:gridCol w="1377593">
                  <a:extLst>
                    <a:ext uri="{9D8B030D-6E8A-4147-A177-3AD203B41FA5}">
                      <a16:colId xmlns:a16="http://schemas.microsoft.com/office/drawing/2014/main" val="20003"/>
                    </a:ext>
                  </a:extLst>
                </a:gridCol>
                <a:gridCol w="1246734">
                  <a:extLst>
                    <a:ext uri="{9D8B030D-6E8A-4147-A177-3AD203B41FA5}">
                      <a16:colId xmlns:a16="http://schemas.microsoft.com/office/drawing/2014/main" val="20004"/>
                    </a:ext>
                  </a:extLst>
                </a:gridCol>
                <a:gridCol w="1253018">
                  <a:extLst>
                    <a:ext uri="{9D8B030D-6E8A-4147-A177-3AD203B41FA5}">
                      <a16:colId xmlns:a16="http://schemas.microsoft.com/office/drawing/2014/main" val="20005"/>
                    </a:ext>
                  </a:extLst>
                </a:gridCol>
                <a:gridCol w="1160160">
                  <a:extLst>
                    <a:ext uri="{9D8B030D-6E8A-4147-A177-3AD203B41FA5}">
                      <a16:colId xmlns:a16="http://schemas.microsoft.com/office/drawing/2014/main" val="20006"/>
                    </a:ext>
                  </a:extLst>
                </a:gridCol>
              </a:tblGrid>
              <a:tr h="824478">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29649">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273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341</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204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202</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1.287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61358">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22</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23</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134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7931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ÁREAS PÚBLICAS – PGIRS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6</a:t>
                      </a:r>
                    </a:p>
                  </a:txBody>
                  <a:tcPr marL="0" marR="0" marT="0" marB="0" anchor="ctr"/>
                </a:tc>
                <a:extLst>
                  <a:ext uri="{0D108BD9-81ED-4DB2-BD59-A6C34878D82A}">
                    <a16:rowId xmlns:a16="http://schemas.microsoft.com/office/drawing/2014/main" val="1127896222"/>
                  </a:ext>
                </a:extLst>
              </a:tr>
              <a:tr h="24339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CESTAS</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445874834"/>
                  </a:ext>
                </a:extLst>
              </a:tr>
              <a:tr h="27927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11</a:t>
                      </a:r>
                    </a:p>
                  </a:txBody>
                  <a:tcPr marL="0" marR="0" marT="0" marB="0" anchor="ctr"/>
                </a:tc>
                <a:extLst>
                  <a:ext uri="{0D108BD9-81ED-4DB2-BD59-A6C34878D82A}">
                    <a16:rowId xmlns:a16="http://schemas.microsoft.com/office/drawing/2014/main" val="2911114083"/>
                  </a:ext>
                </a:extLst>
              </a:tr>
              <a:tr h="27141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32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64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4903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240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128</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127</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694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4903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10</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535885474"/>
                  </a:ext>
                </a:extLst>
              </a:tr>
              <a:tr h="24903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503402529"/>
                  </a:ext>
                </a:extLst>
              </a:tr>
              <a:tr h="24905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10009"/>
                  </a:ext>
                </a:extLst>
              </a:tr>
              <a:tr h="26524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55</a:t>
                      </a:r>
                    </a:p>
                  </a:txBody>
                  <a:tcPr marL="0" marR="0" marT="0" marB="0" anchor="ctr"/>
                </a:tc>
                <a:extLst>
                  <a:ext uri="{0D108BD9-81ED-4DB2-BD59-A6C34878D82A}">
                    <a16:rowId xmlns:a16="http://schemas.microsoft.com/office/drawing/2014/main" val="219236170"/>
                  </a:ext>
                </a:extLst>
              </a:tr>
              <a:tr h="29471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15</a:t>
                      </a:r>
                    </a:p>
                  </a:txBody>
                  <a:tcPr marL="0" marR="0" marT="0" marB="0" anchor="ctr"/>
                </a:tc>
                <a:extLst>
                  <a:ext uri="{0D108BD9-81ED-4DB2-BD59-A6C34878D82A}">
                    <a16:rowId xmlns:a16="http://schemas.microsoft.com/office/drawing/2014/main" val="876894161"/>
                  </a:ext>
                </a:extLst>
              </a:tr>
              <a:tr h="32148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111</a:t>
                      </a:r>
                    </a:p>
                  </a:txBody>
                  <a:tcPr marL="0" marR="0" marT="0" marB="0" anchor="ctr"/>
                </a:tc>
                <a:extLst>
                  <a:ext uri="{0D108BD9-81ED-4DB2-BD59-A6C34878D82A}">
                    <a16:rowId xmlns:a16="http://schemas.microsoft.com/office/drawing/2014/main" val="1082644928"/>
                  </a:ext>
                </a:extLst>
              </a:tr>
              <a:tr h="27890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PODA ÁRBOLES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626822055"/>
                  </a:ext>
                </a:extLst>
              </a:tr>
              <a:tr h="27251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a:t>
                      </a:r>
                    </a:p>
                  </a:txBody>
                  <a:tcPr marL="0" marR="0" marT="0" marB="0" anchor="ctr"/>
                </a:tc>
                <a:extLst>
                  <a:ext uri="{0D108BD9-81ED-4DB2-BD59-A6C34878D82A}">
                    <a16:rowId xmlns:a16="http://schemas.microsoft.com/office/drawing/2014/main" val="865138859"/>
                  </a:ext>
                </a:extLst>
              </a:tr>
              <a:tr h="368242">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530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653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337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488</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393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2.401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diciembre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6" y="1135870"/>
          <a:ext cx="11955466" cy="5722126"/>
        </p:xfrm>
        <a:graphic>
          <a:graphicData uri="http://schemas.openxmlformats.org/drawingml/2006/table">
            <a:tbl>
              <a:tblPr firstRow="1" bandRow="1">
                <a:tableStyleId>{68D230F3-CF80-4859-8CE7-A43EE81993B5}</a:tableStyleId>
              </a:tblPr>
              <a:tblGrid>
                <a:gridCol w="2073564">
                  <a:extLst>
                    <a:ext uri="{9D8B030D-6E8A-4147-A177-3AD203B41FA5}">
                      <a16:colId xmlns:a16="http://schemas.microsoft.com/office/drawing/2014/main" val="20000"/>
                    </a:ext>
                  </a:extLst>
                </a:gridCol>
                <a:gridCol w="2900464">
                  <a:extLst>
                    <a:ext uri="{9D8B030D-6E8A-4147-A177-3AD203B41FA5}">
                      <a16:colId xmlns:a16="http://schemas.microsoft.com/office/drawing/2014/main" val="20001"/>
                    </a:ext>
                  </a:extLst>
                </a:gridCol>
                <a:gridCol w="1035880">
                  <a:extLst>
                    <a:ext uri="{9D8B030D-6E8A-4147-A177-3AD203B41FA5}">
                      <a16:colId xmlns:a16="http://schemas.microsoft.com/office/drawing/2014/main" val="20002"/>
                    </a:ext>
                  </a:extLst>
                </a:gridCol>
                <a:gridCol w="1480886">
                  <a:extLst>
                    <a:ext uri="{9D8B030D-6E8A-4147-A177-3AD203B41FA5}">
                      <a16:colId xmlns:a16="http://schemas.microsoft.com/office/drawing/2014/main" val="20003"/>
                    </a:ext>
                  </a:extLst>
                </a:gridCol>
                <a:gridCol w="1096488">
                  <a:extLst>
                    <a:ext uri="{9D8B030D-6E8A-4147-A177-3AD203B41FA5}">
                      <a16:colId xmlns:a16="http://schemas.microsoft.com/office/drawing/2014/main" val="20004"/>
                    </a:ext>
                  </a:extLst>
                </a:gridCol>
                <a:gridCol w="1461987">
                  <a:extLst>
                    <a:ext uri="{9D8B030D-6E8A-4147-A177-3AD203B41FA5}">
                      <a16:colId xmlns:a16="http://schemas.microsoft.com/office/drawing/2014/main" val="20005"/>
                    </a:ext>
                  </a:extLst>
                </a:gridCol>
                <a:gridCol w="1906197">
                  <a:extLst>
                    <a:ext uri="{9D8B030D-6E8A-4147-A177-3AD203B41FA5}">
                      <a16:colId xmlns:a16="http://schemas.microsoft.com/office/drawing/2014/main" val="20006"/>
                    </a:ext>
                  </a:extLst>
                </a:gridCol>
              </a:tblGrid>
              <a:tr h="449849">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84647">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1.301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47,6%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8464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84647">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8464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8464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2574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84647">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997</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40,8%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8464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38386">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30376">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2.409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84647">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8464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83246">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48096">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766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33,3%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82699">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70198">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3.980</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704</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65,4%</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62415">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685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34,9%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84647">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2.401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623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57,8%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84647">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12.539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871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1.085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80,3%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diciembre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EF82F4FA-278C-7D59-19CB-C96C88FD83B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48" y="1135870"/>
            <a:ext cx="11955464" cy="5722129"/>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trimestre </a:t>
            </a:r>
            <a:r>
              <a:rPr lang="es-CO" sz="1600" b="0" dirty="0" err="1">
                <a:solidFill>
                  <a:schemeClr val="tx2"/>
                </a:solidFill>
              </a:rPr>
              <a:t>iv</a:t>
            </a:r>
            <a:r>
              <a:rPr lang="es-CO" sz="1600" b="0" dirty="0">
                <a:solidFill>
                  <a:schemeClr val="tx2"/>
                </a:solidFill>
              </a:rPr>
              <a:t>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7" y="1141689"/>
          <a:ext cx="11955464" cy="5664650"/>
        </p:xfrm>
        <a:graphic>
          <a:graphicData uri="http://schemas.openxmlformats.org/drawingml/2006/table">
            <a:tbl>
              <a:tblPr firstRow="1" bandRow="1">
                <a:tableStyleId>{68D230F3-CF80-4859-8CE7-A43EE81993B5}</a:tableStyleId>
              </a:tblPr>
              <a:tblGrid>
                <a:gridCol w="2073564">
                  <a:extLst>
                    <a:ext uri="{9D8B030D-6E8A-4147-A177-3AD203B41FA5}">
                      <a16:colId xmlns:a16="http://schemas.microsoft.com/office/drawing/2014/main" val="20000"/>
                    </a:ext>
                  </a:extLst>
                </a:gridCol>
                <a:gridCol w="2900463">
                  <a:extLst>
                    <a:ext uri="{9D8B030D-6E8A-4147-A177-3AD203B41FA5}">
                      <a16:colId xmlns:a16="http://schemas.microsoft.com/office/drawing/2014/main" val="20001"/>
                    </a:ext>
                  </a:extLst>
                </a:gridCol>
                <a:gridCol w="1035879">
                  <a:extLst>
                    <a:ext uri="{9D8B030D-6E8A-4147-A177-3AD203B41FA5}">
                      <a16:colId xmlns:a16="http://schemas.microsoft.com/office/drawing/2014/main" val="20002"/>
                    </a:ext>
                  </a:extLst>
                </a:gridCol>
                <a:gridCol w="1480887">
                  <a:extLst>
                    <a:ext uri="{9D8B030D-6E8A-4147-A177-3AD203B41FA5}">
                      <a16:colId xmlns:a16="http://schemas.microsoft.com/office/drawing/2014/main" val="20003"/>
                    </a:ext>
                  </a:extLst>
                </a:gridCol>
                <a:gridCol w="1096489">
                  <a:extLst>
                    <a:ext uri="{9D8B030D-6E8A-4147-A177-3AD203B41FA5}">
                      <a16:colId xmlns:a16="http://schemas.microsoft.com/office/drawing/2014/main" val="20004"/>
                    </a:ext>
                  </a:extLst>
                </a:gridCol>
                <a:gridCol w="1461986">
                  <a:extLst>
                    <a:ext uri="{9D8B030D-6E8A-4147-A177-3AD203B41FA5}">
                      <a16:colId xmlns:a16="http://schemas.microsoft.com/office/drawing/2014/main" val="20005"/>
                    </a:ext>
                  </a:extLst>
                </a:gridCol>
                <a:gridCol w="1906196">
                  <a:extLst>
                    <a:ext uri="{9D8B030D-6E8A-4147-A177-3AD203B41FA5}">
                      <a16:colId xmlns:a16="http://schemas.microsoft.com/office/drawing/2014/main" val="20006"/>
                    </a:ext>
                  </a:extLst>
                </a:gridCol>
              </a:tblGrid>
              <a:tr h="463218">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93107">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4.032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734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67,6%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9310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93107">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9310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9310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15788">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93107">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2.848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678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63,0%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9310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185933">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37221">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7.208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536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49,8%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93107">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93107">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76784">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56290">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1.725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52,3%</a:t>
                      </a:r>
                    </a:p>
                  </a:txBody>
                  <a:tcPr marL="0" marR="0" marT="0" marB="0" anchor="ctr">
                    <a:solidFill>
                      <a:schemeClr val="bg1">
                        <a:alpha val="20000"/>
                      </a:schemeClr>
                    </a:solidFill>
                  </a:tcPr>
                </a:tc>
                <a:extLst>
                  <a:ext uri="{0D108BD9-81ED-4DB2-BD59-A6C34878D82A}">
                    <a16:rowId xmlns:a16="http://schemas.microsoft.com/office/drawing/2014/main" val="10007"/>
                  </a:ext>
                </a:extLst>
              </a:tr>
              <a:tr h="248580">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260387542"/>
                  </a:ext>
                </a:extLst>
              </a:tr>
              <a:tr h="237221">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10.297</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811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75,3%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4695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1,143</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294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46,2%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0055">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6,669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842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08647">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33.922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960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1.085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i="0" u="none" strike="noStrike" dirty="0">
                          <a:solidFill>
                            <a:srgbClr val="002060"/>
                          </a:solidFill>
                          <a:effectLst/>
                          <a:latin typeface="Calibri" panose="020F0502020204030204" pitchFamily="34" charset="0"/>
                          <a:cs typeface="Calibri" panose="020F0502020204030204" pitchFamily="34" charset="0"/>
                        </a:rPr>
                        <a:t>88,5%</a:t>
                      </a: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228377980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trimestre </a:t>
            </a:r>
            <a:r>
              <a:rPr lang="es-CO" sz="1600" b="0">
                <a:solidFill>
                  <a:schemeClr val="tx2"/>
                </a:solidFill>
              </a:rPr>
              <a:t>iv </a:t>
            </a:r>
            <a:r>
              <a:rPr lang="es-CO" sz="1600" b="0" dirty="0">
                <a:solidFill>
                  <a:schemeClr val="tx2"/>
                </a:solidFill>
              </a:rPr>
              <a:t>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36E51583-DA03-99D1-D62F-11897C60609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48" y="1123057"/>
            <a:ext cx="11955464" cy="5660516"/>
          </a:xfrm>
          <a:prstGeom prst="rect">
            <a:avLst/>
          </a:prstGeom>
        </p:spPr>
      </p:pic>
    </p:spTree>
    <p:extLst>
      <p:ext uri="{BB962C8B-B14F-4D97-AF65-F5344CB8AC3E}">
        <p14:creationId xmlns:p14="http://schemas.microsoft.com/office/powerpoint/2010/main" val="124083545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464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solicitudes de descuento</a:t>
            </a:r>
          </a:p>
          <a:p>
            <a:pPr marL="0" lvl="1" algn="just">
              <a:tabLst>
                <a:tab pos="914400" algn="l"/>
              </a:tabLst>
            </a:pP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38390395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noviembre de 2024</a:t>
            </a:r>
          </a:p>
          <a:p>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a:t>
            </a:r>
            <a:r>
              <a:rPr lang="es-CO" sz="3600" b="1" kern="0" cap="small">
                <a:solidFill>
                  <a:schemeClr val="accent1">
                    <a:lumMod val="50000"/>
                  </a:schemeClr>
                </a:solidFill>
                <a:latin typeface="Candara" panose="020E0502030303020204" pitchFamily="34" charset="0"/>
              </a:rPr>
              <a:t>:  16.897 </a:t>
            </a:r>
            <a:endParaRPr lang="es-CO" sz="3600" b="1" kern="0" cap="small" dirty="0">
              <a:solidFill>
                <a:schemeClr val="accent1">
                  <a:lumMod val="50000"/>
                </a:schemeClr>
              </a:solidFill>
              <a:latin typeface="Candara" panose="020E0502030303020204" pitchFamily="34" charset="0"/>
            </a:endParaRP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3" name="Imagen 2">
            <a:extLst>
              <a:ext uri="{FF2B5EF4-FFF2-40B4-BE49-F238E27FC236}">
                <a16:creationId xmlns:a16="http://schemas.microsoft.com/office/drawing/2014/main" id="{D4659231-3234-9D94-74A5-07467B2DC6EE}"/>
              </a:ext>
            </a:extLst>
          </p:cNvPr>
          <p:cNvPicPr>
            <a:picLocks noChangeAspect="1"/>
          </p:cNvPicPr>
          <p:nvPr/>
        </p:nvPicPr>
        <p:blipFill>
          <a:blip r:embed="rId9"/>
          <a:stretch>
            <a:fillRect/>
          </a:stretch>
        </p:blipFill>
        <p:spPr>
          <a:xfrm>
            <a:off x="1501613" y="1747882"/>
            <a:ext cx="10605961" cy="4992784"/>
          </a:xfrm>
          <a:prstGeom prst="rect">
            <a:avLst/>
          </a:prstGeom>
        </p:spPr>
      </p:pic>
    </p:spTree>
    <p:extLst>
      <p:ext uri="{BB962C8B-B14F-4D97-AF65-F5344CB8AC3E}">
        <p14:creationId xmlns:p14="http://schemas.microsoft.com/office/powerpoint/2010/main" val="174317030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263209" y="244456"/>
            <a:ext cx="9881937"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pPr lvl="1"/>
            <a:r>
              <a:rPr lang="es-CO" sz="2000" kern="0" dirty="0">
                <a:solidFill>
                  <a:schemeClr val="accent1">
                    <a:lumMod val="50000"/>
                  </a:schemeClr>
                </a:solidFill>
              </a:rPr>
              <a:t>noviembre de 2024</a:t>
            </a:r>
            <a:endParaRPr lang="es-CO" sz="1100" kern="0" dirty="0">
              <a:solidFill>
                <a:schemeClr val="accent1">
                  <a:lumMod val="50000"/>
                </a:schemeClr>
              </a:solidFill>
            </a:endParaRP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E135C1EC-8FC9-4366-8FC3-CF68E8977A81}"/>
              </a:ext>
            </a:extLst>
          </p:cNvPr>
          <p:cNvSpPr txBox="1"/>
          <p:nvPr/>
        </p:nvSpPr>
        <p:spPr>
          <a:xfrm>
            <a:off x="10195626" y="3094271"/>
            <a:ext cx="1996374" cy="1200329"/>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a:t>
            </a:r>
            <a:r>
              <a:rPr lang="es-CO" sz="3600" b="1" kern="0" cap="small" dirty="0">
                <a:solidFill>
                  <a:schemeClr val="accent1">
                    <a:lumMod val="50000"/>
                  </a:schemeClr>
                </a:solidFill>
                <a:latin typeface="Candara" panose="020E0502030303020204" pitchFamily="34" charset="0"/>
              </a:rPr>
              <a:t>15.924</a:t>
            </a:r>
            <a:endParaRPr lang="es-CO" sz="3600" b="1" kern="0" cap="small">
              <a:solidFill>
                <a:schemeClr val="accent1">
                  <a:lumMod val="50000"/>
                </a:schemeClr>
              </a:solidFill>
              <a:latin typeface="Candara" panose="020E0502030303020204" pitchFamily="34" charset="0"/>
            </a:endParaRPr>
          </a:p>
        </p:txBody>
      </p:sp>
      <p:pic>
        <p:nvPicPr>
          <p:cNvPr id="10" name="Imagen 9">
            <a:extLst>
              <a:ext uri="{FF2B5EF4-FFF2-40B4-BE49-F238E27FC236}">
                <a16:creationId xmlns:a16="http://schemas.microsoft.com/office/drawing/2014/main" id="{092EFA9B-D1A5-452B-979A-205B1DAD152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graphicFrame>
        <p:nvGraphicFramePr>
          <p:cNvPr id="2" name="Gráfico 1">
            <a:extLst>
              <a:ext uri="{FF2B5EF4-FFF2-40B4-BE49-F238E27FC236}">
                <a16:creationId xmlns:a16="http://schemas.microsoft.com/office/drawing/2014/main" id="{264D9F0C-C20C-10F3-8135-292511F49D37}"/>
              </a:ext>
            </a:extLst>
          </p:cNvPr>
          <p:cNvGraphicFramePr>
            <a:graphicFrameLocks/>
          </p:cNvGraphicFramePr>
          <p:nvPr>
            <p:extLst>
              <p:ext uri="{D42A27DB-BD31-4B8C-83A1-F6EECF244321}">
                <p14:modId xmlns:p14="http://schemas.microsoft.com/office/powerpoint/2010/main" val="3985742515"/>
              </p:ext>
            </p:extLst>
          </p:nvPr>
        </p:nvGraphicFramePr>
        <p:xfrm>
          <a:off x="0" y="1444785"/>
          <a:ext cx="9531178" cy="504552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0511420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E135C1EC-8FC9-4366-8FC3-CF68E8977A81}"/>
              </a:ext>
            </a:extLst>
          </p:cNvPr>
          <p:cNvSpPr txBox="1"/>
          <p:nvPr/>
        </p:nvSpPr>
        <p:spPr>
          <a:xfrm>
            <a:off x="9360383" y="3297322"/>
            <a:ext cx="2656179"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a:t>
            </a:r>
          </a:p>
        </p:txBody>
      </p:sp>
      <p:pic>
        <p:nvPicPr>
          <p:cNvPr id="3" name="Imagen 2">
            <a:extLst>
              <a:ext uri="{FF2B5EF4-FFF2-40B4-BE49-F238E27FC236}">
                <a16:creationId xmlns:a16="http://schemas.microsoft.com/office/drawing/2014/main" id="{1F2059F4-E1C3-C37E-8F95-B444458A1C6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75437" y="292865"/>
            <a:ext cx="1234083" cy="741350"/>
          </a:xfrm>
          <a:prstGeom prst="rect">
            <a:avLst/>
          </a:prstGeom>
        </p:spPr>
      </p:pic>
      <p:sp>
        <p:nvSpPr>
          <p:cNvPr id="7" name="CuadroTexto 6">
            <a:extLst>
              <a:ext uri="{FF2B5EF4-FFF2-40B4-BE49-F238E27FC236}">
                <a16:creationId xmlns:a16="http://schemas.microsoft.com/office/drawing/2014/main" id="{39A11E74-B4AA-B824-2E46-AB197B9F92B7}"/>
              </a:ext>
            </a:extLst>
          </p:cNvPr>
          <p:cNvSpPr txBox="1"/>
          <p:nvPr/>
        </p:nvSpPr>
        <p:spPr>
          <a:xfrm>
            <a:off x="1263209" y="244456"/>
            <a:ext cx="9881937"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pPr lvl="1"/>
            <a:r>
              <a:rPr lang="es-CO" sz="2000" kern="0" dirty="0">
                <a:solidFill>
                  <a:schemeClr val="accent1">
                    <a:lumMod val="50000"/>
                  </a:schemeClr>
                </a:solidFill>
              </a:rPr>
              <a:t>noviembre de 2024</a:t>
            </a:r>
            <a:endParaRPr lang="es-CO" sz="1100" kern="0" dirty="0">
              <a:solidFill>
                <a:schemeClr val="accent1">
                  <a:lumMod val="50000"/>
                </a:schemeClr>
              </a:solidFill>
            </a:endParaRPr>
          </a:p>
          <a:p>
            <a:r>
              <a:rPr lang="es-CO" sz="1600" cap="small" dirty="0">
                <a:solidFill>
                  <a:srgbClr val="002060"/>
                </a:solidFill>
                <a:latin typeface="Candara" panose="020E0502030303020204" pitchFamily="34" charset="0"/>
              </a:rPr>
              <a:t>         </a:t>
            </a:r>
            <a:endParaRPr lang="es-CO" sz="1600" dirty="0"/>
          </a:p>
        </p:txBody>
      </p:sp>
      <p:graphicFrame>
        <p:nvGraphicFramePr>
          <p:cNvPr id="6" name="Gráfico 5">
            <a:extLst>
              <a:ext uri="{FF2B5EF4-FFF2-40B4-BE49-F238E27FC236}">
                <a16:creationId xmlns:a16="http://schemas.microsoft.com/office/drawing/2014/main" id="{BFACFD87-BF08-0130-4F31-123508EF7E8B}"/>
              </a:ext>
            </a:extLst>
          </p:cNvPr>
          <p:cNvGraphicFramePr>
            <a:graphicFrameLocks/>
          </p:cNvGraphicFramePr>
          <p:nvPr>
            <p:extLst>
              <p:ext uri="{D42A27DB-BD31-4B8C-83A1-F6EECF244321}">
                <p14:modId xmlns:p14="http://schemas.microsoft.com/office/powerpoint/2010/main" val="1483542958"/>
              </p:ext>
            </p:extLst>
          </p:nvPr>
        </p:nvGraphicFramePr>
        <p:xfrm>
          <a:off x="175437" y="1614530"/>
          <a:ext cx="9013337" cy="495060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6590453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DE2966E-2DBE-EF52-4D62-ADC8990B150E}"/>
              </a:ext>
            </a:extLst>
          </p:cNvPr>
          <p:cNvGraphicFramePr>
            <a:graphicFrameLocks noGrp="1"/>
          </p:cNvGraphicFramePr>
          <p:nvPr>
            <p:extLst>
              <p:ext uri="{D42A27DB-BD31-4B8C-83A1-F6EECF244321}">
                <p14:modId xmlns:p14="http://schemas.microsoft.com/office/powerpoint/2010/main" val="2949081488"/>
              </p:ext>
            </p:extLst>
          </p:nvPr>
        </p:nvGraphicFramePr>
        <p:xfrm>
          <a:off x="327448" y="1950165"/>
          <a:ext cx="11537104" cy="4420388"/>
        </p:xfrm>
        <a:graphic>
          <a:graphicData uri="http://schemas.openxmlformats.org/drawingml/2006/table">
            <a:tbl>
              <a:tblPr/>
              <a:tblGrid>
                <a:gridCol w="603310">
                  <a:extLst>
                    <a:ext uri="{9D8B030D-6E8A-4147-A177-3AD203B41FA5}">
                      <a16:colId xmlns:a16="http://schemas.microsoft.com/office/drawing/2014/main" val="27699392"/>
                    </a:ext>
                  </a:extLst>
                </a:gridCol>
                <a:gridCol w="373478">
                  <a:extLst>
                    <a:ext uri="{9D8B030D-6E8A-4147-A177-3AD203B41FA5}">
                      <a16:colId xmlns:a16="http://schemas.microsoft.com/office/drawing/2014/main" val="864055079"/>
                    </a:ext>
                  </a:extLst>
                </a:gridCol>
                <a:gridCol w="373478">
                  <a:extLst>
                    <a:ext uri="{9D8B030D-6E8A-4147-A177-3AD203B41FA5}">
                      <a16:colId xmlns:a16="http://schemas.microsoft.com/office/drawing/2014/main" val="2226827994"/>
                    </a:ext>
                  </a:extLst>
                </a:gridCol>
                <a:gridCol w="373478">
                  <a:extLst>
                    <a:ext uri="{9D8B030D-6E8A-4147-A177-3AD203B41FA5}">
                      <a16:colId xmlns:a16="http://schemas.microsoft.com/office/drawing/2014/main" val="3784052495"/>
                    </a:ext>
                  </a:extLst>
                </a:gridCol>
                <a:gridCol w="201103">
                  <a:extLst>
                    <a:ext uri="{9D8B030D-6E8A-4147-A177-3AD203B41FA5}">
                      <a16:colId xmlns:a16="http://schemas.microsoft.com/office/drawing/2014/main" val="2696721572"/>
                    </a:ext>
                  </a:extLst>
                </a:gridCol>
                <a:gridCol w="650562">
                  <a:extLst>
                    <a:ext uri="{9D8B030D-6E8A-4147-A177-3AD203B41FA5}">
                      <a16:colId xmlns:a16="http://schemas.microsoft.com/office/drawing/2014/main" val="2483066302"/>
                    </a:ext>
                  </a:extLst>
                </a:gridCol>
                <a:gridCol w="345377">
                  <a:extLst>
                    <a:ext uri="{9D8B030D-6E8A-4147-A177-3AD203B41FA5}">
                      <a16:colId xmlns:a16="http://schemas.microsoft.com/office/drawing/2014/main" val="1373388271"/>
                    </a:ext>
                  </a:extLst>
                </a:gridCol>
                <a:gridCol w="450088">
                  <a:extLst>
                    <a:ext uri="{9D8B030D-6E8A-4147-A177-3AD203B41FA5}">
                      <a16:colId xmlns:a16="http://schemas.microsoft.com/office/drawing/2014/main" val="653228395"/>
                    </a:ext>
                  </a:extLst>
                </a:gridCol>
                <a:gridCol w="450088">
                  <a:extLst>
                    <a:ext uri="{9D8B030D-6E8A-4147-A177-3AD203B41FA5}">
                      <a16:colId xmlns:a16="http://schemas.microsoft.com/office/drawing/2014/main" val="3199873080"/>
                    </a:ext>
                  </a:extLst>
                </a:gridCol>
                <a:gridCol w="201103">
                  <a:extLst>
                    <a:ext uri="{9D8B030D-6E8A-4147-A177-3AD203B41FA5}">
                      <a16:colId xmlns:a16="http://schemas.microsoft.com/office/drawing/2014/main" val="4132752908"/>
                    </a:ext>
                  </a:extLst>
                </a:gridCol>
                <a:gridCol w="614373">
                  <a:extLst>
                    <a:ext uri="{9D8B030D-6E8A-4147-A177-3AD203B41FA5}">
                      <a16:colId xmlns:a16="http://schemas.microsoft.com/office/drawing/2014/main" val="2124940943"/>
                    </a:ext>
                  </a:extLst>
                </a:gridCol>
                <a:gridCol w="420914">
                  <a:extLst>
                    <a:ext uri="{9D8B030D-6E8A-4147-A177-3AD203B41FA5}">
                      <a16:colId xmlns:a16="http://schemas.microsoft.com/office/drawing/2014/main" val="3290764103"/>
                    </a:ext>
                  </a:extLst>
                </a:gridCol>
                <a:gridCol w="406400">
                  <a:extLst>
                    <a:ext uri="{9D8B030D-6E8A-4147-A177-3AD203B41FA5}">
                      <a16:colId xmlns:a16="http://schemas.microsoft.com/office/drawing/2014/main" val="2729804363"/>
                    </a:ext>
                  </a:extLst>
                </a:gridCol>
                <a:gridCol w="406400">
                  <a:extLst>
                    <a:ext uri="{9D8B030D-6E8A-4147-A177-3AD203B41FA5}">
                      <a16:colId xmlns:a16="http://schemas.microsoft.com/office/drawing/2014/main" val="3457482887"/>
                    </a:ext>
                  </a:extLst>
                </a:gridCol>
                <a:gridCol w="105488">
                  <a:extLst>
                    <a:ext uri="{9D8B030D-6E8A-4147-A177-3AD203B41FA5}">
                      <a16:colId xmlns:a16="http://schemas.microsoft.com/office/drawing/2014/main" val="749461998"/>
                    </a:ext>
                  </a:extLst>
                </a:gridCol>
                <a:gridCol w="555428">
                  <a:extLst>
                    <a:ext uri="{9D8B030D-6E8A-4147-A177-3AD203B41FA5}">
                      <a16:colId xmlns:a16="http://schemas.microsoft.com/office/drawing/2014/main" val="3768721327"/>
                    </a:ext>
                  </a:extLst>
                </a:gridCol>
                <a:gridCol w="354324">
                  <a:extLst>
                    <a:ext uri="{9D8B030D-6E8A-4147-A177-3AD203B41FA5}">
                      <a16:colId xmlns:a16="http://schemas.microsoft.com/office/drawing/2014/main" val="3229032733"/>
                    </a:ext>
                  </a:extLst>
                </a:gridCol>
                <a:gridCol w="354324">
                  <a:extLst>
                    <a:ext uri="{9D8B030D-6E8A-4147-A177-3AD203B41FA5}">
                      <a16:colId xmlns:a16="http://schemas.microsoft.com/office/drawing/2014/main" val="2781881751"/>
                    </a:ext>
                  </a:extLst>
                </a:gridCol>
                <a:gridCol w="354324">
                  <a:extLst>
                    <a:ext uri="{9D8B030D-6E8A-4147-A177-3AD203B41FA5}">
                      <a16:colId xmlns:a16="http://schemas.microsoft.com/office/drawing/2014/main" val="1371095978"/>
                    </a:ext>
                  </a:extLst>
                </a:gridCol>
                <a:gridCol w="165192">
                  <a:extLst>
                    <a:ext uri="{9D8B030D-6E8A-4147-A177-3AD203B41FA5}">
                      <a16:colId xmlns:a16="http://schemas.microsoft.com/office/drawing/2014/main" val="1244651481"/>
                    </a:ext>
                  </a:extLst>
                </a:gridCol>
                <a:gridCol w="607377">
                  <a:extLst>
                    <a:ext uri="{9D8B030D-6E8A-4147-A177-3AD203B41FA5}">
                      <a16:colId xmlns:a16="http://schemas.microsoft.com/office/drawing/2014/main" val="772903089"/>
                    </a:ext>
                  </a:extLst>
                </a:gridCol>
                <a:gridCol w="391886">
                  <a:extLst>
                    <a:ext uri="{9D8B030D-6E8A-4147-A177-3AD203B41FA5}">
                      <a16:colId xmlns:a16="http://schemas.microsoft.com/office/drawing/2014/main" val="3883194134"/>
                    </a:ext>
                  </a:extLst>
                </a:gridCol>
                <a:gridCol w="333828">
                  <a:extLst>
                    <a:ext uri="{9D8B030D-6E8A-4147-A177-3AD203B41FA5}">
                      <a16:colId xmlns:a16="http://schemas.microsoft.com/office/drawing/2014/main" val="3812884546"/>
                    </a:ext>
                  </a:extLst>
                </a:gridCol>
                <a:gridCol w="377372">
                  <a:extLst>
                    <a:ext uri="{9D8B030D-6E8A-4147-A177-3AD203B41FA5}">
                      <a16:colId xmlns:a16="http://schemas.microsoft.com/office/drawing/2014/main" val="1132576855"/>
                    </a:ext>
                  </a:extLst>
                </a:gridCol>
                <a:gridCol w="65950">
                  <a:extLst>
                    <a:ext uri="{9D8B030D-6E8A-4147-A177-3AD203B41FA5}">
                      <a16:colId xmlns:a16="http://schemas.microsoft.com/office/drawing/2014/main" val="963212469"/>
                    </a:ext>
                  </a:extLst>
                </a:gridCol>
                <a:gridCol w="565005">
                  <a:extLst>
                    <a:ext uri="{9D8B030D-6E8A-4147-A177-3AD203B41FA5}">
                      <a16:colId xmlns:a16="http://schemas.microsoft.com/office/drawing/2014/main" val="2316081595"/>
                    </a:ext>
                  </a:extLst>
                </a:gridCol>
                <a:gridCol w="478818">
                  <a:extLst>
                    <a:ext uri="{9D8B030D-6E8A-4147-A177-3AD203B41FA5}">
                      <a16:colId xmlns:a16="http://schemas.microsoft.com/office/drawing/2014/main" val="2885208807"/>
                    </a:ext>
                  </a:extLst>
                </a:gridCol>
                <a:gridCol w="478818">
                  <a:extLst>
                    <a:ext uri="{9D8B030D-6E8A-4147-A177-3AD203B41FA5}">
                      <a16:colId xmlns:a16="http://schemas.microsoft.com/office/drawing/2014/main" val="1470505830"/>
                    </a:ext>
                  </a:extLst>
                </a:gridCol>
                <a:gridCol w="478818">
                  <a:extLst>
                    <a:ext uri="{9D8B030D-6E8A-4147-A177-3AD203B41FA5}">
                      <a16:colId xmlns:a16="http://schemas.microsoft.com/office/drawing/2014/main" val="304161327"/>
                    </a:ext>
                  </a:extLst>
                </a:gridCol>
              </a:tblGrid>
              <a:tr h="707621">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4661625"/>
                  </a:ext>
                </a:extLst>
              </a:tr>
              <a:tr h="282201">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356314658"/>
                  </a:ext>
                </a:extLst>
              </a:tr>
              <a:tr h="282201">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66052173"/>
                  </a:ext>
                </a:extLst>
              </a:tr>
              <a:tr h="282201">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023451880"/>
                  </a:ext>
                </a:extLst>
              </a:tr>
              <a:tr h="282201">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6352129"/>
                  </a:ext>
                </a:extLst>
              </a:tr>
              <a:tr h="282201">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812162920"/>
                  </a:ext>
                </a:extLst>
              </a:tr>
              <a:tr h="282201">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00661155"/>
                  </a:ext>
                </a:extLst>
              </a:tr>
              <a:tr h="282201">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4055769132"/>
                  </a:ext>
                </a:extLst>
              </a:tr>
              <a:tr h="282201">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39110046"/>
                  </a:ext>
                </a:extLst>
              </a:tr>
              <a:tr h="282201">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2532768429"/>
                  </a:ext>
                </a:extLst>
              </a:tr>
              <a:tr h="282201">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dirty="0">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73838690"/>
                  </a:ext>
                </a:extLst>
              </a:tr>
              <a:tr h="282201">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1128647587"/>
                  </a:ext>
                </a:extLst>
              </a:tr>
              <a:tr h="282201">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97089334"/>
                  </a:ext>
                </a:extLst>
              </a:tr>
              <a:tr h="282201">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8253256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E135C1EC-8FC9-4366-8FC3-CF68E8977A81}"/>
              </a:ext>
            </a:extLst>
          </p:cNvPr>
          <p:cNvSpPr txBox="1"/>
          <p:nvPr/>
        </p:nvSpPr>
        <p:spPr>
          <a:xfrm>
            <a:off x="9503755" y="3377525"/>
            <a:ext cx="2598598"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344</a:t>
            </a:r>
          </a:p>
        </p:txBody>
      </p:sp>
      <p:sp>
        <p:nvSpPr>
          <p:cNvPr id="7" name="CuadroTexto 6">
            <a:extLst>
              <a:ext uri="{FF2B5EF4-FFF2-40B4-BE49-F238E27FC236}">
                <a16:creationId xmlns:a16="http://schemas.microsoft.com/office/drawing/2014/main" id="{39A11E74-B4AA-B824-2E46-AB197B9F92B7}"/>
              </a:ext>
            </a:extLst>
          </p:cNvPr>
          <p:cNvSpPr txBox="1"/>
          <p:nvPr/>
        </p:nvSpPr>
        <p:spPr>
          <a:xfrm>
            <a:off x="1263209" y="244456"/>
            <a:ext cx="9881937"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pPr lvl="1"/>
            <a:r>
              <a:rPr lang="es-CO" sz="2000" kern="0" dirty="0">
                <a:solidFill>
                  <a:schemeClr val="accent1">
                    <a:lumMod val="50000"/>
                  </a:schemeClr>
                </a:solidFill>
              </a:rPr>
              <a:t>noviembre de 2024</a:t>
            </a:r>
            <a:endParaRPr lang="es-CO" sz="1100" kern="0" dirty="0">
              <a:solidFill>
                <a:schemeClr val="accent1">
                  <a:lumMod val="50000"/>
                </a:schemeClr>
              </a:solidFill>
            </a:endParaRPr>
          </a:p>
          <a:p>
            <a:r>
              <a:rPr lang="es-CO" sz="1600" cap="small" dirty="0">
                <a:solidFill>
                  <a:srgbClr val="002060"/>
                </a:solidFill>
                <a:latin typeface="Candara" panose="020E0502030303020204" pitchFamily="34" charset="0"/>
              </a:rPr>
              <a:t>         </a:t>
            </a:r>
            <a:endParaRPr lang="es-CO" sz="1600" dirty="0"/>
          </a:p>
        </p:txBody>
      </p:sp>
      <p:grpSp>
        <p:nvGrpSpPr>
          <p:cNvPr id="2" name="Grupo 1">
            <a:extLst>
              <a:ext uri="{FF2B5EF4-FFF2-40B4-BE49-F238E27FC236}">
                <a16:creationId xmlns:a16="http://schemas.microsoft.com/office/drawing/2014/main" id="{D87195DA-026E-DF36-FF0C-02654EA0D492}"/>
              </a:ext>
            </a:extLst>
          </p:cNvPr>
          <p:cNvGrpSpPr/>
          <p:nvPr/>
        </p:nvGrpSpPr>
        <p:grpSpPr>
          <a:xfrm>
            <a:off x="251460" y="105396"/>
            <a:ext cx="1412435" cy="1086225"/>
            <a:chOff x="10562619" y="1423954"/>
            <a:chExt cx="1280250" cy="1299632"/>
          </a:xfrm>
        </p:grpSpPr>
        <p:pic>
          <p:nvPicPr>
            <p:cNvPr id="5" name="Picture 2">
              <a:extLst>
                <a:ext uri="{FF2B5EF4-FFF2-40B4-BE49-F238E27FC236}">
                  <a16:creationId xmlns:a16="http://schemas.microsoft.com/office/drawing/2014/main" id="{2D5A1544-BBDA-684F-573A-6555CB4E132A}"/>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a:extLst>
                <a:ext uri="{FF2B5EF4-FFF2-40B4-BE49-F238E27FC236}">
                  <a16:creationId xmlns:a16="http://schemas.microsoft.com/office/drawing/2014/main" id="{8F2613FD-EBBC-5266-BC2F-073BAD906BF5}"/>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5CB0038C-5C23-35ED-8220-61C83A9F2173}"/>
              </a:ext>
            </a:extLst>
          </p:cNvPr>
          <p:cNvGraphicFramePr>
            <a:graphicFrameLocks/>
          </p:cNvGraphicFramePr>
          <p:nvPr>
            <p:extLst>
              <p:ext uri="{D42A27DB-BD31-4B8C-83A1-F6EECF244321}">
                <p14:modId xmlns:p14="http://schemas.microsoft.com/office/powerpoint/2010/main" val="3228289002"/>
              </p:ext>
            </p:extLst>
          </p:nvPr>
        </p:nvGraphicFramePr>
        <p:xfrm>
          <a:off x="172629" y="1501841"/>
          <a:ext cx="8874267" cy="511170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6425257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E135C1EC-8FC9-4366-8FC3-CF68E8977A81}"/>
              </a:ext>
            </a:extLst>
          </p:cNvPr>
          <p:cNvSpPr txBox="1"/>
          <p:nvPr/>
        </p:nvSpPr>
        <p:spPr>
          <a:xfrm>
            <a:off x="9387840" y="3398221"/>
            <a:ext cx="2613149"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460</a:t>
            </a:r>
          </a:p>
        </p:txBody>
      </p:sp>
      <p:sp>
        <p:nvSpPr>
          <p:cNvPr id="7" name="CuadroTexto 6">
            <a:extLst>
              <a:ext uri="{FF2B5EF4-FFF2-40B4-BE49-F238E27FC236}">
                <a16:creationId xmlns:a16="http://schemas.microsoft.com/office/drawing/2014/main" id="{39A11E74-B4AA-B824-2E46-AB197B9F92B7}"/>
              </a:ext>
            </a:extLst>
          </p:cNvPr>
          <p:cNvSpPr txBox="1"/>
          <p:nvPr/>
        </p:nvSpPr>
        <p:spPr>
          <a:xfrm>
            <a:off x="1475810" y="276485"/>
            <a:ext cx="9881937"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pPr lvl="1"/>
            <a:r>
              <a:rPr lang="es-CO" sz="2000" kern="0" dirty="0">
                <a:solidFill>
                  <a:schemeClr val="accent1">
                    <a:lumMod val="50000"/>
                  </a:schemeClr>
                </a:solidFill>
              </a:rPr>
              <a:t>noviembre de 2024</a:t>
            </a:r>
            <a:endParaRPr lang="es-CO" sz="1100" kern="0" dirty="0">
              <a:solidFill>
                <a:schemeClr val="accent1">
                  <a:lumMod val="50000"/>
                </a:schemeClr>
              </a:solidFill>
            </a:endParaRPr>
          </a:p>
          <a:p>
            <a:r>
              <a:rPr lang="es-CO" sz="1600" cap="small" dirty="0">
                <a:solidFill>
                  <a:srgbClr val="002060"/>
                </a:solidFill>
                <a:latin typeface="Candara" panose="020E0502030303020204" pitchFamily="34" charset="0"/>
              </a:rPr>
              <a:t>         </a:t>
            </a:r>
            <a:endParaRPr lang="es-CO" sz="1600" dirty="0"/>
          </a:p>
        </p:txBody>
      </p:sp>
      <p:pic>
        <p:nvPicPr>
          <p:cNvPr id="5" name="Imagen 4">
            <a:extLst>
              <a:ext uri="{FF2B5EF4-FFF2-40B4-BE49-F238E27FC236}">
                <a16:creationId xmlns:a16="http://schemas.microsoft.com/office/drawing/2014/main" id="{62238D25-02F8-34D4-561E-65D9EBB98A5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4771" y="401608"/>
            <a:ext cx="1506462" cy="475042"/>
          </a:xfrm>
          <a:prstGeom prst="rect">
            <a:avLst/>
          </a:prstGeom>
        </p:spPr>
      </p:pic>
      <p:graphicFrame>
        <p:nvGraphicFramePr>
          <p:cNvPr id="3" name="Gráfico 2">
            <a:extLst>
              <a:ext uri="{FF2B5EF4-FFF2-40B4-BE49-F238E27FC236}">
                <a16:creationId xmlns:a16="http://schemas.microsoft.com/office/drawing/2014/main" id="{7ED2C1A3-9D47-A697-AC78-4E3C0BE5E798}"/>
              </a:ext>
            </a:extLst>
          </p:cNvPr>
          <p:cNvGraphicFramePr>
            <a:graphicFrameLocks/>
          </p:cNvGraphicFramePr>
          <p:nvPr>
            <p:extLst>
              <p:ext uri="{D42A27DB-BD31-4B8C-83A1-F6EECF244321}">
                <p14:modId xmlns:p14="http://schemas.microsoft.com/office/powerpoint/2010/main" val="182017612"/>
              </p:ext>
            </p:extLst>
          </p:nvPr>
        </p:nvGraphicFramePr>
        <p:xfrm>
          <a:off x="264771" y="1601937"/>
          <a:ext cx="9123069" cy="49795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327070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CuadroTexto 11">
            <a:extLst>
              <a:ext uri="{FF2B5EF4-FFF2-40B4-BE49-F238E27FC236}">
                <a16:creationId xmlns:a16="http://schemas.microsoft.com/office/drawing/2014/main" id="{E135C1EC-8FC9-4366-8FC3-CF68E8977A81}"/>
              </a:ext>
            </a:extLst>
          </p:cNvPr>
          <p:cNvSpPr txBox="1"/>
          <p:nvPr/>
        </p:nvSpPr>
        <p:spPr>
          <a:xfrm>
            <a:off x="9814919" y="3343337"/>
            <a:ext cx="2319198"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160</a:t>
            </a:r>
          </a:p>
        </p:txBody>
      </p:sp>
      <p:sp>
        <p:nvSpPr>
          <p:cNvPr id="7" name="CuadroTexto 6">
            <a:extLst>
              <a:ext uri="{FF2B5EF4-FFF2-40B4-BE49-F238E27FC236}">
                <a16:creationId xmlns:a16="http://schemas.microsoft.com/office/drawing/2014/main" id="{39A11E74-B4AA-B824-2E46-AB197B9F92B7}"/>
              </a:ext>
            </a:extLst>
          </p:cNvPr>
          <p:cNvSpPr txBox="1"/>
          <p:nvPr/>
        </p:nvSpPr>
        <p:spPr>
          <a:xfrm>
            <a:off x="1263209" y="244456"/>
            <a:ext cx="9881937"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pPr lvl="1"/>
            <a:r>
              <a:rPr lang="es-CO" sz="2000" kern="0" dirty="0">
                <a:solidFill>
                  <a:schemeClr val="accent1">
                    <a:lumMod val="50000"/>
                  </a:schemeClr>
                </a:solidFill>
              </a:rPr>
              <a:t>noviembre de 2024</a:t>
            </a:r>
            <a:endParaRPr lang="es-CO" sz="1100" kern="0" dirty="0">
              <a:solidFill>
                <a:schemeClr val="accent1">
                  <a:lumMod val="50000"/>
                </a:schemeClr>
              </a:solidFill>
            </a:endParaRPr>
          </a:p>
          <a:p>
            <a:r>
              <a:rPr lang="es-CO" sz="1600" cap="small" dirty="0">
                <a:solidFill>
                  <a:srgbClr val="002060"/>
                </a:solidFill>
                <a:latin typeface="Candara" panose="020E0502030303020204" pitchFamily="34" charset="0"/>
              </a:rPr>
              <a:t>         </a:t>
            </a:r>
            <a:endParaRPr lang="es-CO" sz="1600" dirty="0"/>
          </a:p>
        </p:txBody>
      </p:sp>
      <p:pic>
        <p:nvPicPr>
          <p:cNvPr id="5" name="Imagen 4">
            <a:extLst>
              <a:ext uri="{FF2B5EF4-FFF2-40B4-BE49-F238E27FC236}">
                <a16:creationId xmlns:a16="http://schemas.microsoft.com/office/drawing/2014/main" id="{40FECDCC-B490-6681-76EC-C9A388CC77B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811" y="379828"/>
            <a:ext cx="1284146" cy="460611"/>
          </a:xfrm>
          <a:prstGeom prst="rect">
            <a:avLst/>
          </a:prstGeom>
        </p:spPr>
      </p:pic>
      <p:graphicFrame>
        <p:nvGraphicFramePr>
          <p:cNvPr id="2" name="Gráfico 1">
            <a:extLst>
              <a:ext uri="{FF2B5EF4-FFF2-40B4-BE49-F238E27FC236}">
                <a16:creationId xmlns:a16="http://schemas.microsoft.com/office/drawing/2014/main" id="{1599A32F-43BF-3895-53BC-8588AE7D54C0}"/>
              </a:ext>
            </a:extLst>
          </p:cNvPr>
          <p:cNvGraphicFramePr>
            <a:graphicFrameLocks/>
          </p:cNvGraphicFramePr>
          <p:nvPr>
            <p:extLst>
              <p:ext uri="{D42A27DB-BD31-4B8C-83A1-F6EECF244321}">
                <p14:modId xmlns:p14="http://schemas.microsoft.com/office/powerpoint/2010/main" val="4186542561"/>
              </p:ext>
            </p:extLst>
          </p:nvPr>
        </p:nvGraphicFramePr>
        <p:xfrm>
          <a:off x="225015" y="1580156"/>
          <a:ext cx="9589904" cy="49984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8798050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512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130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332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538 Actividades                         825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436  Actividades                 502 Actividades                   21  Actividad                   630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580 Actividades                    532  Actividades                  617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219 Actividades                590 Actividades                    314  Actividades                 295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553 Actividades                 276  Actividades                   365 Actividades                 279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30 de noviembre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NOV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1.391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1.462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3.480</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2.735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3.643</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3.465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3.157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4.869</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1.733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2.212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2.546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3.435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3.177</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3.854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1.917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2.113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3.882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3.726</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7.553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55.692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1363949" y="1420331"/>
          <a:ext cx="9693692" cy="5303122"/>
        </p:xfrm>
        <a:graphic>
          <a:graphicData uri="http://schemas.openxmlformats.org/drawingml/2006/table">
            <a:tbl>
              <a:tblPr firstRow="1" firstCol="1" bandRow="1">
                <a:tableStyleId>{68D230F3-CF80-4859-8CE7-A43EE81993B5}</a:tableStyleId>
              </a:tblPr>
              <a:tblGrid>
                <a:gridCol w="987903">
                  <a:extLst>
                    <a:ext uri="{9D8B030D-6E8A-4147-A177-3AD203B41FA5}">
                      <a16:colId xmlns:a16="http://schemas.microsoft.com/office/drawing/2014/main" val="20000"/>
                    </a:ext>
                  </a:extLst>
                </a:gridCol>
                <a:gridCol w="579029">
                  <a:extLst>
                    <a:ext uri="{9D8B030D-6E8A-4147-A177-3AD203B41FA5}">
                      <a16:colId xmlns:a16="http://schemas.microsoft.com/office/drawing/2014/main" val="20002"/>
                    </a:ext>
                  </a:extLst>
                </a:gridCol>
                <a:gridCol w="677226">
                  <a:extLst>
                    <a:ext uri="{9D8B030D-6E8A-4147-A177-3AD203B41FA5}">
                      <a16:colId xmlns:a16="http://schemas.microsoft.com/office/drawing/2014/main" val="2888747854"/>
                    </a:ext>
                  </a:extLst>
                </a:gridCol>
                <a:gridCol w="697392">
                  <a:extLst>
                    <a:ext uri="{9D8B030D-6E8A-4147-A177-3AD203B41FA5}">
                      <a16:colId xmlns:a16="http://schemas.microsoft.com/office/drawing/2014/main" val="2748814764"/>
                    </a:ext>
                  </a:extLst>
                </a:gridCol>
                <a:gridCol w="480958">
                  <a:extLst>
                    <a:ext uri="{9D8B030D-6E8A-4147-A177-3AD203B41FA5}">
                      <a16:colId xmlns:a16="http://schemas.microsoft.com/office/drawing/2014/main" val="3707920918"/>
                    </a:ext>
                  </a:extLst>
                </a:gridCol>
                <a:gridCol w="649293">
                  <a:extLst>
                    <a:ext uri="{9D8B030D-6E8A-4147-A177-3AD203B41FA5}">
                      <a16:colId xmlns:a16="http://schemas.microsoft.com/office/drawing/2014/main" val="2287080822"/>
                    </a:ext>
                  </a:extLst>
                </a:gridCol>
                <a:gridCol w="436828">
                  <a:extLst>
                    <a:ext uri="{9D8B030D-6E8A-4147-A177-3AD203B41FA5}">
                      <a16:colId xmlns:a16="http://schemas.microsoft.com/office/drawing/2014/main" val="735773324"/>
                    </a:ext>
                  </a:extLst>
                </a:gridCol>
                <a:gridCol w="600900">
                  <a:extLst>
                    <a:ext uri="{9D8B030D-6E8A-4147-A177-3AD203B41FA5}">
                      <a16:colId xmlns:a16="http://schemas.microsoft.com/office/drawing/2014/main" val="213667809"/>
                    </a:ext>
                  </a:extLst>
                </a:gridCol>
                <a:gridCol w="643759">
                  <a:extLst>
                    <a:ext uri="{9D8B030D-6E8A-4147-A177-3AD203B41FA5}">
                      <a16:colId xmlns:a16="http://schemas.microsoft.com/office/drawing/2014/main" val="3210574466"/>
                    </a:ext>
                  </a:extLst>
                </a:gridCol>
                <a:gridCol w="933254">
                  <a:extLst>
                    <a:ext uri="{9D8B030D-6E8A-4147-A177-3AD203B41FA5}">
                      <a16:colId xmlns:a16="http://schemas.microsoft.com/office/drawing/2014/main" val="640199408"/>
                    </a:ext>
                  </a:extLst>
                </a:gridCol>
                <a:gridCol w="829558">
                  <a:extLst>
                    <a:ext uri="{9D8B030D-6E8A-4147-A177-3AD203B41FA5}">
                      <a16:colId xmlns:a16="http://schemas.microsoft.com/office/drawing/2014/main" val="2531650823"/>
                    </a:ext>
                  </a:extLst>
                </a:gridCol>
                <a:gridCol w="895547">
                  <a:extLst>
                    <a:ext uri="{9D8B030D-6E8A-4147-A177-3AD203B41FA5}">
                      <a16:colId xmlns:a16="http://schemas.microsoft.com/office/drawing/2014/main" val="658613260"/>
                    </a:ext>
                  </a:extLst>
                </a:gridCol>
                <a:gridCol w="1282045">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NOVIEMBRE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NOVIEMBRE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547</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397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441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485</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522</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756</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695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7.553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426603">
                  <a:extLst>
                    <a:ext uri="{9D8B030D-6E8A-4147-A177-3AD203B41FA5}">
                      <a16:colId xmlns:a16="http://schemas.microsoft.com/office/drawing/2014/main" val="368655991"/>
                    </a:ext>
                  </a:extLst>
                </a:gridCol>
                <a:gridCol w="1605602">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NOV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50.127</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4.020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55.319</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18.889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121.871</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5.739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35.653</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4.980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63.090</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17.849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107.750</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10.055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99.911</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19.515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139.403</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33.881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298.457</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6.258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45.608</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72.049</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100.448</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10.249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155.279</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4.854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54.608</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16.485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123.754</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3.055</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5.860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51.364</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6.096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64.143</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9.503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152.977</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12.402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161.472</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213.601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1.956.338</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6889" y="3153143"/>
            <a:ext cx="2269340" cy="1588538"/>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2714920" y="1477634"/>
          <a:ext cx="9090581" cy="5117370"/>
        </p:xfrm>
        <a:graphic>
          <a:graphicData uri="http://schemas.openxmlformats.org/drawingml/2006/table">
            <a:tbl>
              <a:tblPr firstRow="1" firstCol="1" bandRow="1">
                <a:tableStyleId>{68D230F3-CF80-4859-8CE7-A43EE81993B5}</a:tableStyleId>
              </a:tblPr>
              <a:tblGrid>
                <a:gridCol w="1073963">
                  <a:extLst>
                    <a:ext uri="{9D8B030D-6E8A-4147-A177-3AD203B41FA5}">
                      <a16:colId xmlns:a16="http://schemas.microsoft.com/office/drawing/2014/main" val="20000"/>
                    </a:ext>
                  </a:extLst>
                </a:gridCol>
                <a:gridCol w="563656">
                  <a:extLst>
                    <a:ext uri="{9D8B030D-6E8A-4147-A177-3AD203B41FA5}">
                      <a16:colId xmlns:a16="http://schemas.microsoft.com/office/drawing/2014/main" val="20002"/>
                    </a:ext>
                  </a:extLst>
                </a:gridCol>
                <a:gridCol w="563656">
                  <a:extLst>
                    <a:ext uri="{9D8B030D-6E8A-4147-A177-3AD203B41FA5}">
                      <a16:colId xmlns:a16="http://schemas.microsoft.com/office/drawing/2014/main" val="2503963018"/>
                    </a:ext>
                  </a:extLst>
                </a:gridCol>
                <a:gridCol w="547779">
                  <a:extLst>
                    <a:ext uri="{9D8B030D-6E8A-4147-A177-3AD203B41FA5}">
                      <a16:colId xmlns:a16="http://schemas.microsoft.com/office/drawing/2014/main" val="561345334"/>
                    </a:ext>
                  </a:extLst>
                </a:gridCol>
                <a:gridCol w="503227">
                  <a:extLst>
                    <a:ext uri="{9D8B030D-6E8A-4147-A177-3AD203B41FA5}">
                      <a16:colId xmlns:a16="http://schemas.microsoft.com/office/drawing/2014/main" val="2667194400"/>
                    </a:ext>
                  </a:extLst>
                </a:gridCol>
                <a:gridCol w="498094">
                  <a:extLst>
                    <a:ext uri="{9D8B030D-6E8A-4147-A177-3AD203B41FA5}">
                      <a16:colId xmlns:a16="http://schemas.microsoft.com/office/drawing/2014/main" val="916079464"/>
                    </a:ext>
                  </a:extLst>
                </a:gridCol>
                <a:gridCol w="477149">
                  <a:extLst>
                    <a:ext uri="{9D8B030D-6E8A-4147-A177-3AD203B41FA5}">
                      <a16:colId xmlns:a16="http://schemas.microsoft.com/office/drawing/2014/main" val="3487433489"/>
                    </a:ext>
                  </a:extLst>
                </a:gridCol>
                <a:gridCol w="468778">
                  <a:extLst>
                    <a:ext uri="{9D8B030D-6E8A-4147-A177-3AD203B41FA5}">
                      <a16:colId xmlns:a16="http://schemas.microsoft.com/office/drawing/2014/main" val="1477968562"/>
                    </a:ext>
                  </a:extLst>
                </a:gridCol>
                <a:gridCol w="569230">
                  <a:extLst>
                    <a:ext uri="{9D8B030D-6E8A-4147-A177-3AD203B41FA5}">
                      <a16:colId xmlns:a16="http://schemas.microsoft.com/office/drawing/2014/main" val="22820744"/>
                    </a:ext>
                  </a:extLst>
                </a:gridCol>
                <a:gridCol w="949873">
                  <a:extLst>
                    <a:ext uri="{9D8B030D-6E8A-4147-A177-3AD203B41FA5}">
                      <a16:colId xmlns:a16="http://schemas.microsoft.com/office/drawing/2014/main" val="847637330"/>
                    </a:ext>
                  </a:extLst>
                </a:gridCol>
                <a:gridCol w="641023">
                  <a:extLst>
                    <a:ext uri="{9D8B030D-6E8A-4147-A177-3AD203B41FA5}">
                      <a16:colId xmlns:a16="http://schemas.microsoft.com/office/drawing/2014/main" val="2374134191"/>
                    </a:ext>
                  </a:extLst>
                </a:gridCol>
                <a:gridCol w="989814">
                  <a:extLst>
                    <a:ext uri="{9D8B030D-6E8A-4147-A177-3AD203B41FA5}">
                      <a16:colId xmlns:a16="http://schemas.microsoft.com/office/drawing/2014/main" val="494614201"/>
                    </a:ext>
                  </a:extLst>
                </a:gridCol>
                <a:gridCol w="1244339">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NOVIEMBRE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NOVIEMBRE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6.646</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4.020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1.667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18.889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5.739</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4.980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1.035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17.849</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10.055</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2.284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1.168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19.515</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2.478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33.881</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6.258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8.161</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708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11.948</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10.249</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4.854</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16.485</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211</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5.860</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6.096</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9.503</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12.402</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19.466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18.006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20.651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15.650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213.601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1491" y="153228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70510"/>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58DD97CA-5684-07A5-1763-694A219FECBC}"/>
              </a:ext>
            </a:extLst>
          </p:cNvPr>
          <p:cNvGraphicFramePr>
            <a:graphicFrameLocks noGrp="1"/>
          </p:cNvGraphicFramePr>
          <p:nvPr>
            <p:extLst>
              <p:ext uri="{D42A27DB-BD31-4B8C-83A1-F6EECF244321}">
                <p14:modId xmlns:p14="http://schemas.microsoft.com/office/powerpoint/2010/main" val="3188475079"/>
              </p:ext>
            </p:extLst>
          </p:nvPr>
        </p:nvGraphicFramePr>
        <p:xfrm>
          <a:off x="319314" y="2767030"/>
          <a:ext cx="11553371" cy="3273975"/>
        </p:xfrm>
        <a:graphic>
          <a:graphicData uri="http://schemas.openxmlformats.org/drawingml/2006/table">
            <a:tbl>
              <a:tblPr/>
              <a:tblGrid>
                <a:gridCol w="604160">
                  <a:extLst>
                    <a:ext uri="{9D8B030D-6E8A-4147-A177-3AD203B41FA5}">
                      <a16:colId xmlns:a16="http://schemas.microsoft.com/office/drawing/2014/main" val="3095985492"/>
                    </a:ext>
                  </a:extLst>
                </a:gridCol>
                <a:gridCol w="374005">
                  <a:extLst>
                    <a:ext uri="{9D8B030D-6E8A-4147-A177-3AD203B41FA5}">
                      <a16:colId xmlns:a16="http://schemas.microsoft.com/office/drawing/2014/main" val="2416275015"/>
                    </a:ext>
                  </a:extLst>
                </a:gridCol>
                <a:gridCol w="374005">
                  <a:extLst>
                    <a:ext uri="{9D8B030D-6E8A-4147-A177-3AD203B41FA5}">
                      <a16:colId xmlns:a16="http://schemas.microsoft.com/office/drawing/2014/main" val="69049744"/>
                    </a:ext>
                  </a:extLst>
                </a:gridCol>
                <a:gridCol w="374005">
                  <a:extLst>
                    <a:ext uri="{9D8B030D-6E8A-4147-A177-3AD203B41FA5}">
                      <a16:colId xmlns:a16="http://schemas.microsoft.com/office/drawing/2014/main" val="2373566001"/>
                    </a:ext>
                  </a:extLst>
                </a:gridCol>
                <a:gridCol w="201386">
                  <a:extLst>
                    <a:ext uri="{9D8B030D-6E8A-4147-A177-3AD203B41FA5}">
                      <a16:colId xmlns:a16="http://schemas.microsoft.com/office/drawing/2014/main" val="3681961920"/>
                    </a:ext>
                  </a:extLst>
                </a:gridCol>
                <a:gridCol w="546621">
                  <a:extLst>
                    <a:ext uri="{9D8B030D-6E8A-4147-A177-3AD203B41FA5}">
                      <a16:colId xmlns:a16="http://schemas.microsoft.com/office/drawing/2014/main" val="3388600774"/>
                    </a:ext>
                  </a:extLst>
                </a:gridCol>
                <a:gridCol w="450724">
                  <a:extLst>
                    <a:ext uri="{9D8B030D-6E8A-4147-A177-3AD203B41FA5}">
                      <a16:colId xmlns:a16="http://schemas.microsoft.com/office/drawing/2014/main" val="2843601577"/>
                    </a:ext>
                  </a:extLst>
                </a:gridCol>
                <a:gridCol w="450724">
                  <a:extLst>
                    <a:ext uri="{9D8B030D-6E8A-4147-A177-3AD203B41FA5}">
                      <a16:colId xmlns:a16="http://schemas.microsoft.com/office/drawing/2014/main" val="3910160395"/>
                    </a:ext>
                  </a:extLst>
                </a:gridCol>
                <a:gridCol w="450724">
                  <a:extLst>
                    <a:ext uri="{9D8B030D-6E8A-4147-A177-3AD203B41FA5}">
                      <a16:colId xmlns:a16="http://schemas.microsoft.com/office/drawing/2014/main" val="2974252700"/>
                    </a:ext>
                  </a:extLst>
                </a:gridCol>
                <a:gridCol w="201386">
                  <a:extLst>
                    <a:ext uri="{9D8B030D-6E8A-4147-A177-3AD203B41FA5}">
                      <a16:colId xmlns:a16="http://schemas.microsoft.com/office/drawing/2014/main" val="4250052089"/>
                    </a:ext>
                  </a:extLst>
                </a:gridCol>
                <a:gridCol w="546621">
                  <a:extLst>
                    <a:ext uri="{9D8B030D-6E8A-4147-A177-3AD203B41FA5}">
                      <a16:colId xmlns:a16="http://schemas.microsoft.com/office/drawing/2014/main" val="2819360236"/>
                    </a:ext>
                  </a:extLst>
                </a:gridCol>
                <a:gridCol w="402773">
                  <a:extLst>
                    <a:ext uri="{9D8B030D-6E8A-4147-A177-3AD203B41FA5}">
                      <a16:colId xmlns:a16="http://schemas.microsoft.com/office/drawing/2014/main" val="338700577"/>
                    </a:ext>
                  </a:extLst>
                </a:gridCol>
                <a:gridCol w="402773">
                  <a:extLst>
                    <a:ext uri="{9D8B030D-6E8A-4147-A177-3AD203B41FA5}">
                      <a16:colId xmlns:a16="http://schemas.microsoft.com/office/drawing/2014/main" val="2103235215"/>
                    </a:ext>
                  </a:extLst>
                </a:gridCol>
                <a:gridCol w="402773">
                  <a:extLst>
                    <a:ext uri="{9D8B030D-6E8A-4147-A177-3AD203B41FA5}">
                      <a16:colId xmlns:a16="http://schemas.microsoft.com/office/drawing/2014/main" val="3370801958"/>
                    </a:ext>
                  </a:extLst>
                </a:gridCol>
                <a:gridCol w="201386">
                  <a:extLst>
                    <a:ext uri="{9D8B030D-6E8A-4147-A177-3AD203B41FA5}">
                      <a16:colId xmlns:a16="http://schemas.microsoft.com/office/drawing/2014/main" val="1784887043"/>
                    </a:ext>
                  </a:extLst>
                </a:gridCol>
                <a:gridCol w="556212">
                  <a:extLst>
                    <a:ext uri="{9D8B030D-6E8A-4147-A177-3AD203B41FA5}">
                      <a16:colId xmlns:a16="http://schemas.microsoft.com/office/drawing/2014/main" val="3456662394"/>
                    </a:ext>
                  </a:extLst>
                </a:gridCol>
                <a:gridCol w="354823">
                  <a:extLst>
                    <a:ext uri="{9D8B030D-6E8A-4147-A177-3AD203B41FA5}">
                      <a16:colId xmlns:a16="http://schemas.microsoft.com/office/drawing/2014/main" val="54616475"/>
                    </a:ext>
                  </a:extLst>
                </a:gridCol>
                <a:gridCol w="354823">
                  <a:extLst>
                    <a:ext uri="{9D8B030D-6E8A-4147-A177-3AD203B41FA5}">
                      <a16:colId xmlns:a16="http://schemas.microsoft.com/office/drawing/2014/main" val="748600918"/>
                    </a:ext>
                  </a:extLst>
                </a:gridCol>
                <a:gridCol w="354823">
                  <a:extLst>
                    <a:ext uri="{9D8B030D-6E8A-4147-A177-3AD203B41FA5}">
                      <a16:colId xmlns:a16="http://schemas.microsoft.com/office/drawing/2014/main" val="2462543960"/>
                    </a:ext>
                  </a:extLst>
                </a:gridCol>
                <a:gridCol w="165425">
                  <a:extLst>
                    <a:ext uri="{9D8B030D-6E8A-4147-A177-3AD203B41FA5}">
                      <a16:colId xmlns:a16="http://schemas.microsoft.com/office/drawing/2014/main" val="1903335192"/>
                    </a:ext>
                  </a:extLst>
                </a:gridCol>
                <a:gridCol w="510660">
                  <a:extLst>
                    <a:ext uri="{9D8B030D-6E8A-4147-A177-3AD203B41FA5}">
                      <a16:colId xmlns:a16="http://schemas.microsoft.com/office/drawing/2014/main" val="3229742232"/>
                    </a:ext>
                  </a:extLst>
                </a:gridCol>
                <a:gridCol w="374005">
                  <a:extLst>
                    <a:ext uri="{9D8B030D-6E8A-4147-A177-3AD203B41FA5}">
                      <a16:colId xmlns:a16="http://schemas.microsoft.com/office/drawing/2014/main" val="2194072317"/>
                    </a:ext>
                  </a:extLst>
                </a:gridCol>
                <a:gridCol w="364414">
                  <a:extLst>
                    <a:ext uri="{9D8B030D-6E8A-4147-A177-3AD203B41FA5}">
                      <a16:colId xmlns:a16="http://schemas.microsoft.com/office/drawing/2014/main" val="2530003497"/>
                    </a:ext>
                  </a:extLst>
                </a:gridCol>
                <a:gridCol w="364414">
                  <a:extLst>
                    <a:ext uri="{9D8B030D-6E8A-4147-A177-3AD203B41FA5}">
                      <a16:colId xmlns:a16="http://schemas.microsoft.com/office/drawing/2014/main" val="252886288"/>
                    </a:ext>
                  </a:extLst>
                </a:gridCol>
                <a:gridCol w="165425">
                  <a:extLst>
                    <a:ext uri="{9D8B030D-6E8A-4147-A177-3AD203B41FA5}">
                      <a16:colId xmlns:a16="http://schemas.microsoft.com/office/drawing/2014/main" val="1355737330"/>
                    </a:ext>
                  </a:extLst>
                </a:gridCol>
                <a:gridCol w="565802">
                  <a:extLst>
                    <a:ext uri="{9D8B030D-6E8A-4147-A177-3AD203B41FA5}">
                      <a16:colId xmlns:a16="http://schemas.microsoft.com/office/drawing/2014/main" val="1318728000"/>
                    </a:ext>
                  </a:extLst>
                </a:gridCol>
                <a:gridCol w="479493">
                  <a:extLst>
                    <a:ext uri="{9D8B030D-6E8A-4147-A177-3AD203B41FA5}">
                      <a16:colId xmlns:a16="http://schemas.microsoft.com/office/drawing/2014/main" val="3305396342"/>
                    </a:ext>
                  </a:extLst>
                </a:gridCol>
                <a:gridCol w="479493">
                  <a:extLst>
                    <a:ext uri="{9D8B030D-6E8A-4147-A177-3AD203B41FA5}">
                      <a16:colId xmlns:a16="http://schemas.microsoft.com/office/drawing/2014/main" val="1413579380"/>
                    </a:ext>
                  </a:extLst>
                </a:gridCol>
                <a:gridCol w="479493">
                  <a:extLst>
                    <a:ext uri="{9D8B030D-6E8A-4147-A177-3AD203B41FA5}">
                      <a16:colId xmlns:a16="http://schemas.microsoft.com/office/drawing/2014/main" val="3086892886"/>
                    </a:ext>
                  </a:extLst>
                </a:gridCol>
              </a:tblGrid>
              <a:tr h="857043">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94338787"/>
                  </a:ext>
                </a:extLst>
              </a:tr>
              <a:tr h="201411">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36969885"/>
                  </a:ext>
                </a:extLst>
              </a:tr>
              <a:tr h="201411">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4233255886"/>
                  </a:ext>
                </a:extLst>
              </a:tr>
              <a:tr h="201411">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5251239"/>
                  </a:ext>
                </a:extLst>
              </a:tr>
              <a:tr h="201411">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4276048342"/>
                  </a:ext>
                </a:extLst>
              </a:tr>
              <a:tr h="201411">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86105896"/>
                  </a:ext>
                </a:extLst>
              </a:tr>
              <a:tr h="201411">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1593516340"/>
                  </a:ext>
                </a:extLst>
              </a:tr>
              <a:tr h="201411">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915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23451214"/>
                  </a:ext>
                </a:extLst>
              </a:tr>
              <a:tr h="201411">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166</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658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841</a:t>
                      </a:r>
                    </a:p>
                  </a:txBody>
                  <a:tcPr marL="0" marR="0" marT="0" marB="0" anchor="ctr">
                    <a:lnL>
                      <a:noFill/>
                    </a:lnL>
                    <a:lnR>
                      <a:noFill/>
                    </a:lnR>
                    <a:lnT>
                      <a:noFill/>
                    </a:lnT>
                    <a:lnB>
                      <a:noFill/>
                    </a:lnB>
                    <a:noFill/>
                  </a:tcPr>
                </a:tc>
                <a:extLst>
                  <a:ext uri="{0D108BD9-81ED-4DB2-BD59-A6C34878D82A}">
                    <a16:rowId xmlns:a16="http://schemas.microsoft.com/office/drawing/2014/main" val="2886346188"/>
                  </a:ext>
                </a:extLst>
              </a:tr>
              <a:tr h="201411">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211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177</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649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0313556"/>
                  </a:ext>
                </a:extLst>
              </a:tr>
              <a:tr h="201411">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294</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550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690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794</a:t>
                      </a:r>
                    </a:p>
                  </a:txBody>
                  <a:tcPr marL="0" marR="0" marT="0" marB="0" anchor="ctr">
                    <a:lnL>
                      <a:noFill/>
                    </a:lnL>
                    <a:lnR>
                      <a:noFill/>
                    </a:lnR>
                    <a:lnT>
                      <a:noFill/>
                    </a:lnT>
                    <a:lnB>
                      <a:noFill/>
                    </a:lnB>
                    <a:noFill/>
                  </a:tcPr>
                </a:tc>
                <a:extLst>
                  <a:ext uri="{0D108BD9-81ED-4DB2-BD59-A6C34878D82A}">
                    <a16:rowId xmlns:a16="http://schemas.microsoft.com/office/drawing/2014/main" val="3426352898"/>
                  </a:ext>
                </a:extLst>
              </a:tr>
              <a:tr h="201411">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366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296</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187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583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024758"/>
                  </a:ext>
                </a:extLst>
              </a:tr>
              <a:tr h="201411">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4.187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6.138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9.375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465764014"/>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NOV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993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5.327</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085330" y="1439503"/>
          <a:ext cx="10021339" cy="5311628"/>
        </p:xfrm>
        <a:graphic>
          <a:graphicData uri="http://schemas.openxmlformats.org/drawingml/2006/table">
            <a:tbl>
              <a:tblPr firstRow="1" firstCol="1" bandRow="1">
                <a:tableStyleId>{68D230F3-CF80-4859-8CE7-A43EE81993B5}</a:tableStyleId>
              </a:tblPr>
              <a:tblGrid>
                <a:gridCol w="1003807">
                  <a:extLst>
                    <a:ext uri="{9D8B030D-6E8A-4147-A177-3AD203B41FA5}">
                      <a16:colId xmlns:a16="http://schemas.microsoft.com/office/drawing/2014/main" val="20000"/>
                    </a:ext>
                  </a:extLst>
                </a:gridCol>
                <a:gridCol w="699018">
                  <a:extLst>
                    <a:ext uri="{9D8B030D-6E8A-4147-A177-3AD203B41FA5}">
                      <a16:colId xmlns:a16="http://schemas.microsoft.com/office/drawing/2014/main" val="20002"/>
                    </a:ext>
                  </a:extLst>
                </a:gridCol>
                <a:gridCol w="729757">
                  <a:extLst>
                    <a:ext uri="{9D8B030D-6E8A-4147-A177-3AD203B41FA5}">
                      <a16:colId xmlns:a16="http://schemas.microsoft.com/office/drawing/2014/main" val="2888747854"/>
                    </a:ext>
                  </a:extLst>
                </a:gridCol>
                <a:gridCol w="689230">
                  <a:extLst>
                    <a:ext uri="{9D8B030D-6E8A-4147-A177-3AD203B41FA5}">
                      <a16:colId xmlns:a16="http://schemas.microsoft.com/office/drawing/2014/main" val="2748814764"/>
                    </a:ext>
                  </a:extLst>
                </a:gridCol>
                <a:gridCol w="689230">
                  <a:extLst>
                    <a:ext uri="{9D8B030D-6E8A-4147-A177-3AD203B41FA5}">
                      <a16:colId xmlns:a16="http://schemas.microsoft.com/office/drawing/2014/main" val="2287080822"/>
                    </a:ext>
                  </a:extLst>
                </a:gridCol>
                <a:gridCol w="554089">
                  <a:extLst>
                    <a:ext uri="{9D8B030D-6E8A-4147-A177-3AD203B41FA5}">
                      <a16:colId xmlns:a16="http://schemas.microsoft.com/office/drawing/2014/main" val="284620665"/>
                    </a:ext>
                  </a:extLst>
                </a:gridCol>
                <a:gridCol w="527060">
                  <a:extLst>
                    <a:ext uri="{9D8B030D-6E8A-4147-A177-3AD203B41FA5}">
                      <a16:colId xmlns:a16="http://schemas.microsoft.com/office/drawing/2014/main" val="1326500633"/>
                    </a:ext>
                  </a:extLst>
                </a:gridCol>
                <a:gridCol w="567603">
                  <a:extLst>
                    <a:ext uri="{9D8B030D-6E8A-4147-A177-3AD203B41FA5}">
                      <a16:colId xmlns:a16="http://schemas.microsoft.com/office/drawing/2014/main" val="2078536802"/>
                    </a:ext>
                  </a:extLst>
                </a:gridCol>
                <a:gridCol w="721808">
                  <a:extLst>
                    <a:ext uri="{9D8B030D-6E8A-4147-A177-3AD203B41FA5}">
                      <a16:colId xmlns:a16="http://schemas.microsoft.com/office/drawing/2014/main" val="2828527526"/>
                    </a:ext>
                  </a:extLst>
                </a:gridCol>
                <a:gridCol w="873251">
                  <a:extLst>
                    <a:ext uri="{9D8B030D-6E8A-4147-A177-3AD203B41FA5}">
                      <a16:colId xmlns:a16="http://schemas.microsoft.com/office/drawing/2014/main" val="3175493027"/>
                    </a:ext>
                  </a:extLst>
                </a:gridCol>
                <a:gridCol w="736168">
                  <a:extLst>
                    <a:ext uri="{9D8B030D-6E8A-4147-A177-3AD203B41FA5}">
                      <a16:colId xmlns:a16="http://schemas.microsoft.com/office/drawing/2014/main" val="3675600276"/>
                    </a:ext>
                  </a:extLst>
                </a:gridCol>
                <a:gridCol w="921232">
                  <a:extLst>
                    <a:ext uri="{9D8B030D-6E8A-4147-A177-3AD203B41FA5}">
                      <a16:colId xmlns:a16="http://schemas.microsoft.com/office/drawing/2014/main" val="4080217517"/>
                    </a:ext>
                  </a:extLst>
                </a:gridCol>
                <a:gridCol w="1309086">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NOVIEMBRE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NOVIEMBRE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108</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993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NOV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2.589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16.194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3.056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1.022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5.449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3.602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2.579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28.899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32.188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51.610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2.128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2.762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3.620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2.082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8.672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19.078</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2.553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3.298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1.478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9.606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9.163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29.999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214.155</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051328" y="1512177"/>
          <a:ext cx="8487080" cy="5072882"/>
        </p:xfrm>
        <a:graphic>
          <a:graphicData uri="http://schemas.openxmlformats.org/drawingml/2006/table">
            <a:tbl>
              <a:tblPr firstRow="1" firstCol="1" bandRow="1">
                <a:tableStyleId>{68D230F3-CF80-4859-8CE7-A43EE81993B5}</a:tableStyleId>
              </a:tblPr>
              <a:tblGrid>
                <a:gridCol w="1100578">
                  <a:extLst>
                    <a:ext uri="{9D8B030D-6E8A-4147-A177-3AD203B41FA5}">
                      <a16:colId xmlns:a16="http://schemas.microsoft.com/office/drawing/2014/main" val="20000"/>
                    </a:ext>
                  </a:extLst>
                </a:gridCol>
                <a:gridCol w="568006">
                  <a:extLst>
                    <a:ext uri="{9D8B030D-6E8A-4147-A177-3AD203B41FA5}">
                      <a16:colId xmlns:a16="http://schemas.microsoft.com/office/drawing/2014/main" val="20002"/>
                    </a:ext>
                  </a:extLst>
                </a:gridCol>
                <a:gridCol w="618489">
                  <a:extLst>
                    <a:ext uri="{9D8B030D-6E8A-4147-A177-3AD203B41FA5}">
                      <a16:colId xmlns:a16="http://schemas.microsoft.com/office/drawing/2014/main" val="2503963018"/>
                    </a:ext>
                  </a:extLst>
                </a:gridCol>
                <a:gridCol w="527769">
                  <a:extLst>
                    <a:ext uri="{9D8B030D-6E8A-4147-A177-3AD203B41FA5}">
                      <a16:colId xmlns:a16="http://schemas.microsoft.com/office/drawing/2014/main" val="561345334"/>
                    </a:ext>
                  </a:extLst>
                </a:gridCol>
                <a:gridCol w="555546">
                  <a:extLst>
                    <a:ext uri="{9D8B030D-6E8A-4147-A177-3AD203B41FA5}">
                      <a16:colId xmlns:a16="http://schemas.microsoft.com/office/drawing/2014/main" val="2667194400"/>
                    </a:ext>
                  </a:extLst>
                </a:gridCol>
                <a:gridCol w="537029">
                  <a:extLst>
                    <a:ext uri="{9D8B030D-6E8A-4147-A177-3AD203B41FA5}">
                      <a16:colId xmlns:a16="http://schemas.microsoft.com/office/drawing/2014/main" val="2521042923"/>
                    </a:ext>
                  </a:extLst>
                </a:gridCol>
                <a:gridCol w="509250">
                  <a:extLst>
                    <a:ext uri="{9D8B030D-6E8A-4147-A177-3AD203B41FA5}">
                      <a16:colId xmlns:a16="http://schemas.microsoft.com/office/drawing/2014/main" val="1235245814"/>
                    </a:ext>
                  </a:extLst>
                </a:gridCol>
                <a:gridCol w="481473">
                  <a:extLst>
                    <a:ext uri="{9D8B030D-6E8A-4147-A177-3AD203B41FA5}">
                      <a16:colId xmlns:a16="http://schemas.microsoft.com/office/drawing/2014/main" val="1369467735"/>
                    </a:ext>
                  </a:extLst>
                </a:gridCol>
                <a:gridCol w="629619">
                  <a:extLst>
                    <a:ext uri="{9D8B030D-6E8A-4147-A177-3AD203B41FA5}">
                      <a16:colId xmlns:a16="http://schemas.microsoft.com/office/drawing/2014/main" val="3693551277"/>
                    </a:ext>
                  </a:extLst>
                </a:gridCol>
                <a:gridCol w="672734">
                  <a:extLst>
                    <a:ext uri="{9D8B030D-6E8A-4147-A177-3AD203B41FA5}">
                      <a16:colId xmlns:a16="http://schemas.microsoft.com/office/drawing/2014/main" val="3399416660"/>
                    </a:ext>
                  </a:extLst>
                </a:gridCol>
                <a:gridCol w="641022">
                  <a:extLst>
                    <a:ext uri="{9D8B030D-6E8A-4147-A177-3AD203B41FA5}">
                      <a16:colId xmlns:a16="http://schemas.microsoft.com/office/drawing/2014/main" val="863089381"/>
                    </a:ext>
                  </a:extLst>
                </a:gridCol>
                <a:gridCol w="537328">
                  <a:extLst>
                    <a:ext uri="{9D8B030D-6E8A-4147-A177-3AD203B41FA5}">
                      <a16:colId xmlns:a16="http://schemas.microsoft.com/office/drawing/2014/main" val="3768480901"/>
                    </a:ext>
                  </a:extLst>
                </a:gridCol>
                <a:gridCol w="1108237">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NOVIEMBRE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NOV</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504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a:t>
                      </a:r>
                    </a:p>
                  </a:txBody>
                  <a:tcPr marL="9525" marR="9525" marT="9525" marB="0" anchor="ctr"/>
                </a:tc>
                <a:extLst>
                  <a:ext uri="{0D108BD9-81ED-4DB2-BD59-A6C34878D82A}">
                    <a16:rowId xmlns:a16="http://schemas.microsoft.com/office/drawing/2014/main" val="10002"/>
                  </a:ext>
                </a:extLst>
              </a:tr>
              <a:tr h="222596">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479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400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1.022</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2.579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2.944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10.050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354</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363</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2.082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2.348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260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2.619</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407</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335</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1.478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1.306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2.885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1.707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1.368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29.999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3541" y="3070745"/>
            <a:ext cx="2284817" cy="1599373"/>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434529" y="1254506"/>
          <a:ext cx="11322942"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378056">
                  <a:extLst>
                    <a:ext uri="{9D8B030D-6E8A-4147-A177-3AD203B41FA5}">
                      <a16:colId xmlns:a16="http://schemas.microsoft.com/office/drawing/2014/main" val="1718069567"/>
                    </a:ext>
                  </a:extLst>
                </a:gridCol>
                <a:gridCol w="982639">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270</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464</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387</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331</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490</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355</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808</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415</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563</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298</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410</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285</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310</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368</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878</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352</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291</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427</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329</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1.377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8.095</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442642" y="1339596"/>
          <a:ext cx="11306716" cy="5211522"/>
        </p:xfrm>
        <a:graphic>
          <a:graphicData uri="http://schemas.openxmlformats.org/drawingml/2006/table">
            <a:tbl>
              <a:tblPr firstRow="1" firstCol="1" bandRow="1">
                <a:tableStyleId>{68D230F3-CF80-4859-8CE7-A43EE81993B5}</a:tableStyleId>
              </a:tblPr>
              <a:tblGrid>
                <a:gridCol w="1180021">
                  <a:extLst>
                    <a:ext uri="{9D8B030D-6E8A-4147-A177-3AD203B41FA5}">
                      <a16:colId xmlns:a16="http://schemas.microsoft.com/office/drawing/2014/main" val="3842499046"/>
                    </a:ext>
                  </a:extLst>
                </a:gridCol>
                <a:gridCol w="687249">
                  <a:extLst>
                    <a:ext uri="{9D8B030D-6E8A-4147-A177-3AD203B41FA5}">
                      <a16:colId xmlns:a16="http://schemas.microsoft.com/office/drawing/2014/main" val="3713484307"/>
                    </a:ext>
                  </a:extLst>
                </a:gridCol>
                <a:gridCol w="903642">
                  <a:extLst>
                    <a:ext uri="{9D8B030D-6E8A-4147-A177-3AD203B41FA5}">
                      <a16:colId xmlns:a16="http://schemas.microsoft.com/office/drawing/2014/main" val="278531685"/>
                    </a:ext>
                  </a:extLst>
                </a:gridCol>
                <a:gridCol w="851104">
                  <a:extLst>
                    <a:ext uri="{9D8B030D-6E8A-4147-A177-3AD203B41FA5}">
                      <a16:colId xmlns:a16="http://schemas.microsoft.com/office/drawing/2014/main" val="2591421517"/>
                    </a:ext>
                  </a:extLst>
                </a:gridCol>
                <a:gridCol w="672477">
                  <a:extLst>
                    <a:ext uri="{9D8B030D-6E8A-4147-A177-3AD203B41FA5}">
                      <a16:colId xmlns:a16="http://schemas.microsoft.com/office/drawing/2014/main" val="1785417455"/>
                    </a:ext>
                  </a:extLst>
                </a:gridCol>
                <a:gridCol w="798565">
                  <a:extLst>
                    <a:ext uri="{9D8B030D-6E8A-4147-A177-3AD203B41FA5}">
                      <a16:colId xmlns:a16="http://schemas.microsoft.com/office/drawing/2014/main" val="4166780616"/>
                    </a:ext>
                  </a:extLst>
                </a:gridCol>
                <a:gridCol w="526988">
                  <a:extLst>
                    <a:ext uri="{9D8B030D-6E8A-4147-A177-3AD203B41FA5}">
                      <a16:colId xmlns:a16="http://schemas.microsoft.com/office/drawing/2014/main" val="3265316170"/>
                    </a:ext>
                  </a:extLst>
                </a:gridCol>
                <a:gridCol w="659876">
                  <a:extLst>
                    <a:ext uri="{9D8B030D-6E8A-4147-A177-3AD203B41FA5}">
                      <a16:colId xmlns:a16="http://schemas.microsoft.com/office/drawing/2014/main" val="1080548763"/>
                    </a:ext>
                  </a:extLst>
                </a:gridCol>
                <a:gridCol w="735291">
                  <a:extLst>
                    <a:ext uri="{9D8B030D-6E8A-4147-A177-3AD203B41FA5}">
                      <a16:colId xmlns:a16="http://schemas.microsoft.com/office/drawing/2014/main" val="855074781"/>
                    </a:ext>
                  </a:extLst>
                </a:gridCol>
                <a:gridCol w="933254">
                  <a:extLst>
                    <a:ext uri="{9D8B030D-6E8A-4147-A177-3AD203B41FA5}">
                      <a16:colId xmlns:a16="http://schemas.microsoft.com/office/drawing/2014/main" val="1081492494"/>
                    </a:ext>
                  </a:extLst>
                </a:gridCol>
                <a:gridCol w="735290">
                  <a:extLst>
                    <a:ext uri="{9D8B030D-6E8A-4147-A177-3AD203B41FA5}">
                      <a16:colId xmlns:a16="http://schemas.microsoft.com/office/drawing/2014/main" val="2060241256"/>
                    </a:ext>
                  </a:extLst>
                </a:gridCol>
                <a:gridCol w="907280">
                  <a:extLst>
                    <a:ext uri="{9D8B030D-6E8A-4147-A177-3AD203B41FA5}">
                      <a16:colId xmlns:a16="http://schemas.microsoft.com/office/drawing/2014/main" val="3974305391"/>
                    </a:ext>
                  </a:extLst>
                </a:gridCol>
                <a:gridCol w="921520">
                  <a:extLst>
                    <a:ext uri="{9D8B030D-6E8A-4147-A177-3AD203B41FA5}">
                      <a16:colId xmlns:a16="http://schemas.microsoft.com/office/drawing/2014/main" val="2688766554"/>
                    </a:ext>
                  </a:extLst>
                </a:gridCol>
                <a:gridCol w="794159">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13">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13">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DICIEMBRE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AGOSTO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SEPTIEMBRE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OCTUBRE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NOVIEMBRE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DICIEMBRE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82</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88</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121</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77</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46</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66</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70</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84</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1.377</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2.410.697</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diciembre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31-diciembre-2024 - Descargado del SIGAB el 03 de enero de 2025</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99A1069D-FA73-DDD7-7605-410F3D5D1E14}"/>
              </a:ext>
            </a:extLst>
          </p:cNvPr>
          <p:cNvPicPr>
            <a:picLocks noChangeAspect="1"/>
          </p:cNvPicPr>
          <p:nvPr/>
        </p:nvPicPr>
        <p:blipFill>
          <a:blip r:embed="rId5"/>
          <a:stretch>
            <a:fillRect/>
          </a:stretch>
        </p:blipFill>
        <p:spPr>
          <a:xfrm>
            <a:off x="5473605" y="1425370"/>
            <a:ext cx="4906625" cy="3718705"/>
          </a:xfrm>
          <a:prstGeom prst="rect">
            <a:avLst/>
          </a:prstGeom>
        </p:spPr>
      </p:pic>
      <p:graphicFrame>
        <p:nvGraphicFramePr>
          <p:cNvPr id="5" name="Tabla 4">
            <a:extLst>
              <a:ext uri="{FF2B5EF4-FFF2-40B4-BE49-F238E27FC236}">
                <a16:creationId xmlns:a16="http://schemas.microsoft.com/office/drawing/2014/main" id="{31F99734-652F-8B57-C571-F5A47EA56FED}"/>
              </a:ext>
            </a:extLst>
          </p:cNvPr>
          <p:cNvGraphicFramePr>
            <a:graphicFrameLocks noGrp="1"/>
          </p:cNvGraphicFramePr>
          <p:nvPr/>
        </p:nvGraphicFramePr>
        <p:xfrm>
          <a:off x="2023629" y="5443681"/>
          <a:ext cx="8356601" cy="609600"/>
        </p:xfrm>
        <a:graphic>
          <a:graphicData uri="http://schemas.openxmlformats.org/drawingml/2006/table">
            <a:tbl>
              <a:tblPr/>
              <a:tblGrid>
                <a:gridCol w="2234351">
                  <a:extLst>
                    <a:ext uri="{9D8B030D-6E8A-4147-A177-3AD203B41FA5}">
                      <a16:colId xmlns:a16="http://schemas.microsoft.com/office/drawing/2014/main" val="614685905"/>
                    </a:ext>
                  </a:extLst>
                </a:gridCol>
                <a:gridCol w="1002919">
                  <a:extLst>
                    <a:ext uri="{9D8B030D-6E8A-4147-A177-3AD203B41FA5}">
                      <a16:colId xmlns:a16="http://schemas.microsoft.com/office/drawing/2014/main" val="1676010128"/>
                    </a:ext>
                  </a:extLst>
                </a:gridCol>
                <a:gridCol w="1764630">
                  <a:extLst>
                    <a:ext uri="{9D8B030D-6E8A-4147-A177-3AD203B41FA5}">
                      <a16:colId xmlns:a16="http://schemas.microsoft.com/office/drawing/2014/main" val="4140864665"/>
                    </a:ext>
                  </a:extLst>
                </a:gridCol>
                <a:gridCol w="1856670">
                  <a:extLst>
                    <a:ext uri="{9D8B030D-6E8A-4147-A177-3AD203B41FA5}">
                      <a16:colId xmlns:a16="http://schemas.microsoft.com/office/drawing/2014/main" val="2527266776"/>
                    </a:ext>
                  </a:extLst>
                </a:gridCol>
                <a:gridCol w="1498031">
                  <a:extLst>
                    <a:ext uri="{9D8B030D-6E8A-4147-A177-3AD203B41FA5}">
                      <a16:colId xmlns:a16="http://schemas.microsoft.com/office/drawing/2014/main" val="2050008375"/>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4206200235"/>
                  </a:ext>
                </a:extLst>
              </a:tr>
              <a:tr h="304800">
                <a:tc>
                  <a:txBody>
                    <a:bodyPr/>
                    <a:lstStyle/>
                    <a:p>
                      <a:pPr algn="ctr" rtl="0" fontAlgn="ctr"/>
                      <a:r>
                        <a:rPr lang="es-CO" sz="1800" b="0" i="0" u="none" strike="noStrike">
                          <a:solidFill>
                            <a:srgbClr val="203864"/>
                          </a:solidFill>
                          <a:effectLst/>
                          <a:latin typeface="Calibri" panose="020F0502020204030204" pitchFamily="34" charset="0"/>
                        </a:rPr>
                        <a:t>604.180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646.137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472.801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290.147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397.432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61779137"/>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diciembre de 2024</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95B748EE-10D9-56C2-BFCB-7F7BB2B6E78E}"/>
              </a:ext>
            </a:extLst>
          </p:cNvPr>
          <p:cNvSpPr txBox="1"/>
          <p:nvPr/>
        </p:nvSpPr>
        <p:spPr>
          <a:xfrm>
            <a:off x="2219005" y="4602871"/>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diciembre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diciembre de 2024.</a:t>
            </a:r>
            <a:endParaRPr lang="es-CO" sz="1200" dirty="0">
              <a:solidFill>
                <a:schemeClr val="accent1">
                  <a:lumMod val="50000"/>
                </a:schemeClr>
              </a:solidFill>
            </a:endParaRPr>
          </a:p>
        </p:txBody>
      </p:sp>
      <p:graphicFrame>
        <p:nvGraphicFramePr>
          <p:cNvPr id="6" name="Tabla 5">
            <a:extLst>
              <a:ext uri="{FF2B5EF4-FFF2-40B4-BE49-F238E27FC236}">
                <a16:creationId xmlns:a16="http://schemas.microsoft.com/office/drawing/2014/main" id="{FDA9BE79-A73C-E92B-6E1D-342D1D1F938E}"/>
              </a:ext>
            </a:extLst>
          </p:cNvPr>
          <p:cNvGraphicFramePr>
            <a:graphicFrameLocks noGrp="1"/>
          </p:cNvGraphicFramePr>
          <p:nvPr/>
        </p:nvGraphicFramePr>
        <p:xfrm>
          <a:off x="2219005" y="1963149"/>
          <a:ext cx="7753989" cy="2232722"/>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21128">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8.922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108.306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117.611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101.527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144.641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47.589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61.715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236.158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259.956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101.535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145.835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dirty="0">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604.180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742.413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6.305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18.059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diciembre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AE381A9-400D-231B-520B-0A3F372B7CB7}"/>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diciembre de 2024</a:t>
            </a:r>
          </a:p>
        </p:txBody>
      </p:sp>
      <p:graphicFrame>
        <p:nvGraphicFramePr>
          <p:cNvPr id="3" name="Tabla 2">
            <a:extLst>
              <a:ext uri="{FF2B5EF4-FFF2-40B4-BE49-F238E27FC236}">
                <a16:creationId xmlns:a16="http://schemas.microsoft.com/office/drawing/2014/main" id="{C6CEE999-C752-21A0-B96E-D8DECE9A10FA}"/>
              </a:ext>
            </a:extLst>
          </p:cNvPr>
          <p:cNvGraphicFramePr>
            <a:graphicFrameLocks noGrp="1"/>
          </p:cNvGraphicFramePr>
          <p:nvPr/>
        </p:nvGraphicFramePr>
        <p:xfrm>
          <a:off x="2658794" y="2513274"/>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DICIEMBRE-2024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(DIC-24)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a:solidFill>
                            <a:srgbClr val="002060"/>
                          </a:solidFill>
                          <a:effectLst/>
                          <a:latin typeface="Calibri" panose="020F0502020204030204" pitchFamily="34" charset="0"/>
                        </a:rPr>
                        <a:t>1.875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601.362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602.305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603.234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604.180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0087EA2-AF5C-5C0D-3C0A-F640877C0266}"/>
              </a:ext>
            </a:extLst>
          </p:cNvPr>
          <p:cNvGraphicFramePr>
            <a:graphicFrameLocks noGrp="1"/>
          </p:cNvGraphicFramePr>
          <p:nvPr>
            <p:extLst>
              <p:ext uri="{D42A27DB-BD31-4B8C-83A1-F6EECF244321}">
                <p14:modId xmlns:p14="http://schemas.microsoft.com/office/powerpoint/2010/main" val="2864191349"/>
              </p:ext>
            </p:extLst>
          </p:nvPr>
        </p:nvGraphicFramePr>
        <p:xfrm>
          <a:off x="378858" y="2507143"/>
          <a:ext cx="11434283" cy="3394590"/>
        </p:xfrm>
        <a:graphic>
          <a:graphicData uri="http://schemas.openxmlformats.org/drawingml/2006/table">
            <a:tbl>
              <a:tblPr/>
              <a:tblGrid>
                <a:gridCol w="741482">
                  <a:extLst>
                    <a:ext uri="{9D8B030D-6E8A-4147-A177-3AD203B41FA5}">
                      <a16:colId xmlns:a16="http://schemas.microsoft.com/office/drawing/2014/main" val="1569566400"/>
                    </a:ext>
                  </a:extLst>
                </a:gridCol>
                <a:gridCol w="963927">
                  <a:extLst>
                    <a:ext uri="{9D8B030D-6E8A-4147-A177-3AD203B41FA5}">
                      <a16:colId xmlns:a16="http://schemas.microsoft.com/office/drawing/2014/main" val="1430465485"/>
                    </a:ext>
                  </a:extLst>
                </a:gridCol>
                <a:gridCol w="284235">
                  <a:extLst>
                    <a:ext uri="{9D8B030D-6E8A-4147-A177-3AD203B41FA5}">
                      <a16:colId xmlns:a16="http://schemas.microsoft.com/office/drawing/2014/main" val="1393551308"/>
                    </a:ext>
                  </a:extLst>
                </a:gridCol>
                <a:gridCol w="753841">
                  <a:extLst>
                    <a:ext uri="{9D8B030D-6E8A-4147-A177-3AD203B41FA5}">
                      <a16:colId xmlns:a16="http://schemas.microsoft.com/office/drawing/2014/main" val="3210743481"/>
                    </a:ext>
                  </a:extLst>
                </a:gridCol>
                <a:gridCol w="889779">
                  <a:extLst>
                    <a:ext uri="{9D8B030D-6E8A-4147-A177-3AD203B41FA5}">
                      <a16:colId xmlns:a16="http://schemas.microsoft.com/office/drawing/2014/main" val="1460861431"/>
                    </a:ext>
                  </a:extLst>
                </a:gridCol>
                <a:gridCol w="284235">
                  <a:extLst>
                    <a:ext uri="{9D8B030D-6E8A-4147-A177-3AD203B41FA5}">
                      <a16:colId xmlns:a16="http://schemas.microsoft.com/office/drawing/2014/main" val="236769523"/>
                    </a:ext>
                  </a:extLst>
                </a:gridCol>
                <a:gridCol w="753841">
                  <a:extLst>
                    <a:ext uri="{9D8B030D-6E8A-4147-A177-3AD203B41FA5}">
                      <a16:colId xmlns:a16="http://schemas.microsoft.com/office/drawing/2014/main" val="1029418865"/>
                    </a:ext>
                  </a:extLst>
                </a:gridCol>
                <a:gridCol w="926854">
                  <a:extLst>
                    <a:ext uri="{9D8B030D-6E8A-4147-A177-3AD203B41FA5}">
                      <a16:colId xmlns:a16="http://schemas.microsoft.com/office/drawing/2014/main" val="1623118026"/>
                    </a:ext>
                  </a:extLst>
                </a:gridCol>
                <a:gridCol w="214907">
                  <a:extLst>
                    <a:ext uri="{9D8B030D-6E8A-4147-A177-3AD203B41FA5}">
                      <a16:colId xmlns:a16="http://schemas.microsoft.com/office/drawing/2014/main" val="2650882673"/>
                    </a:ext>
                  </a:extLst>
                </a:gridCol>
                <a:gridCol w="823169">
                  <a:extLst>
                    <a:ext uri="{9D8B030D-6E8A-4147-A177-3AD203B41FA5}">
                      <a16:colId xmlns:a16="http://schemas.microsoft.com/office/drawing/2014/main" val="1214554498"/>
                    </a:ext>
                  </a:extLst>
                </a:gridCol>
                <a:gridCol w="880511">
                  <a:extLst>
                    <a:ext uri="{9D8B030D-6E8A-4147-A177-3AD203B41FA5}">
                      <a16:colId xmlns:a16="http://schemas.microsoft.com/office/drawing/2014/main" val="3358050538"/>
                    </a:ext>
                  </a:extLst>
                </a:gridCol>
                <a:gridCol w="284235">
                  <a:extLst>
                    <a:ext uri="{9D8B030D-6E8A-4147-A177-3AD203B41FA5}">
                      <a16:colId xmlns:a16="http://schemas.microsoft.com/office/drawing/2014/main" val="923634297"/>
                    </a:ext>
                  </a:extLst>
                </a:gridCol>
                <a:gridCol w="753841">
                  <a:extLst>
                    <a:ext uri="{9D8B030D-6E8A-4147-A177-3AD203B41FA5}">
                      <a16:colId xmlns:a16="http://schemas.microsoft.com/office/drawing/2014/main" val="1159614732"/>
                    </a:ext>
                  </a:extLst>
                </a:gridCol>
                <a:gridCol w="939212">
                  <a:extLst>
                    <a:ext uri="{9D8B030D-6E8A-4147-A177-3AD203B41FA5}">
                      <a16:colId xmlns:a16="http://schemas.microsoft.com/office/drawing/2014/main" val="1618198794"/>
                    </a:ext>
                  </a:extLst>
                </a:gridCol>
                <a:gridCol w="284235">
                  <a:extLst>
                    <a:ext uri="{9D8B030D-6E8A-4147-A177-3AD203B41FA5}">
                      <a16:colId xmlns:a16="http://schemas.microsoft.com/office/drawing/2014/main" val="1338676834"/>
                    </a:ext>
                  </a:extLst>
                </a:gridCol>
                <a:gridCol w="753841">
                  <a:extLst>
                    <a:ext uri="{9D8B030D-6E8A-4147-A177-3AD203B41FA5}">
                      <a16:colId xmlns:a16="http://schemas.microsoft.com/office/drawing/2014/main" val="3842650433"/>
                    </a:ext>
                  </a:extLst>
                </a:gridCol>
                <a:gridCol w="902138">
                  <a:extLst>
                    <a:ext uri="{9D8B030D-6E8A-4147-A177-3AD203B41FA5}">
                      <a16:colId xmlns:a16="http://schemas.microsoft.com/office/drawing/2014/main" val="3776058268"/>
                    </a:ext>
                  </a:extLst>
                </a:gridCol>
              </a:tblGrid>
              <a:tr h="43042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09647671"/>
                  </a:ext>
                </a:extLst>
              </a:tr>
              <a:tr h="209964">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13311247"/>
                  </a:ext>
                </a:extLst>
              </a:tr>
              <a:tr h="209964">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1058575316"/>
                  </a:ext>
                </a:extLst>
              </a:tr>
              <a:tr h="209964">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7275982"/>
                  </a:ext>
                </a:extLst>
              </a:tr>
              <a:tr h="209964">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598422561"/>
                  </a:ext>
                </a:extLst>
              </a:tr>
              <a:tr h="209964">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2141988"/>
                  </a:ext>
                </a:extLst>
              </a:tr>
              <a:tr h="209964">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1812898038"/>
                  </a:ext>
                </a:extLst>
              </a:tr>
              <a:tr h="209964">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53321647"/>
                  </a:ext>
                </a:extLst>
              </a:tr>
              <a:tr h="209964">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6384787"/>
                  </a:ext>
                </a:extLst>
              </a:tr>
              <a:tr h="209964">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20185528"/>
                  </a:ext>
                </a:extLst>
              </a:tr>
              <a:tr h="209964">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584813374"/>
                  </a:ext>
                </a:extLst>
              </a:tr>
              <a:tr h="209964">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4040889"/>
                  </a:ext>
                </a:extLst>
              </a:tr>
              <a:tr h="209964">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1148877086"/>
                  </a:ext>
                </a:extLst>
              </a:tr>
              <a:tr h="444594">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39.322,08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426.635,17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0531332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diciembre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12793807-2833-0113-F4FA-67086C1B815C}"/>
              </a:ext>
            </a:extLst>
          </p:cNvPr>
          <p:cNvSpPr txBox="1"/>
          <p:nvPr/>
        </p:nvSpPr>
        <p:spPr>
          <a:xfrm>
            <a:off x="2059420" y="4103096"/>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diciembre de 2024</a:t>
            </a:r>
          </a:p>
        </p:txBody>
      </p:sp>
      <p:graphicFrame>
        <p:nvGraphicFramePr>
          <p:cNvPr id="4" name="Tabla 3">
            <a:extLst>
              <a:ext uri="{FF2B5EF4-FFF2-40B4-BE49-F238E27FC236}">
                <a16:creationId xmlns:a16="http://schemas.microsoft.com/office/drawing/2014/main" id="{6547187C-1D30-A2F3-79C7-D772C3EF5C0E}"/>
              </a:ext>
            </a:extLst>
          </p:cNvPr>
          <p:cNvGraphicFramePr>
            <a:graphicFrameLocks noGrp="1"/>
          </p:cNvGraphicFramePr>
          <p:nvPr/>
        </p:nvGraphicFramePr>
        <p:xfrm>
          <a:off x="2694420" y="2768715"/>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604.180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44.751</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7,41%</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diciembre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8EAB9669-39ED-254C-58EB-FC8B9D0B7542}"/>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diciembre de 2024.</a:t>
            </a:r>
          </a:p>
          <a:p>
            <a:r>
              <a:rPr lang="es-ES" sz="1200" dirty="0">
                <a:solidFill>
                  <a:schemeClr val="accent1">
                    <a:lumMod val="50000"/>
                  </a:schemeClr>
                </a:solidFill>
              </a:rPr>
              <a:t>2. Fuente Información predios desocupados. Reportes del SIGAB con corte a 31 de diciembre de 2024.</a:t>
            </a:r>
          </a:p>
        </p:txBody>
      </p:sp>
      <p:graphicFrame>
        <p:nvGraphicFramePr>
          <p:cNvPr id="3" name="Tabla 2">
            <a:extLst>
              <a:ext uri="{FF2B5EF4-FFF2-40B4-BE49-F238E27FC236}">
                <a16:creationId xmlns:a16="http://schemas.microsoft.com/office/drawing/2014/main" id="{FF64250B-C8A2-3D23-87D0-1486548DAC18}"/>
              </a:ext>
            </a:extLst>
          </p:cNvPr>
          <p:cNvGraphicFramePr>
            <a:graphicFrameLocks noGrp="1"/>
          </p:cNvGraphicFramePr>
          <p:nvPr/>
        </p:nvGraphicFramePr>
        <p:xfrm>
          <a:off x="1910080" y="1706882"/>
          <a:ext cx="8143026" cy="2446369"/>
        </p:xfrm>
        <a:graphic>
          <a:graphicData uri="http://schemas.openxmlformats.org/drawingml/2006/table">
            <a:tbl>
              <a:tblPr/>
              <a:tblGrid>
                <a:gridCol w="792831">
                  <a:extLst>
                    <a:ext uri="{9D8B030D-6E8A-4147-A177-3AD203B41FA5}">
                      <a16:colId xmlns:a16="http://schemas.microsoft.com/office/drawing/2014/main" val="1467924442"/>
                    </a:ext>
                  </a:extLst>
                </a:gridCol>
                <a:gridCol w="1361024">
                  <a:extLst>
                    <a:ext uri="{9D8B030D-6E8A-4147-A177-3AD203B41FA5}">
                      <a16:colId xmlns:a16="http://schemas.microsoft.com/office/drawing/2014/main" val="288426239"/>
                    </a:ext>
                  </a:extLst>
                </a:gridCol>
                <a:gridCol w="1043893">
                  <a:extLst>
                    <a:ext uri="{9D8B030D-6E8A-4147-A177-3AD203B41FA5}">
                      <a16:colId xmlns:a16="http://schemas.microsoft.com/office/drawing/2014/main" val="2230401599"/>
                    </a:ext>
                  </a:extLst>
                </a:gridCol>
                <a:gridCol w="792831">
                  <a:extLst>
                    <a:ext uri="{9D8B030D-6E8A-4147-A177-3AD203B41FA5}">
                      <a16:colId xmlns:a16="http://schemas.microsoft.com/office/drawing/2014/main" val="1806573275"/>
                    </a:ext>
                  </a:extLst>
                </a:gridCol>
                <a:gridCol w="1536108">
                  <a:extLst>
                    <a:ext uri="{9D8B030D-6E8A-4147-A177-3AD203B41FA5}">
                      <a16:colId xmlns:a16="http://schemas.microsoft.com/office/drawing/2014/main" val="2717339834"/>
                    </a:ext>
                  </a:extLst>
                </a:gridCol>
                <a:gridCol w="2616339">
                  <a:extLst>
                    <a:ext uri="{9D8B030D-6E8A-4147-A177-3AD203B41FA5}">
                      <a16:colId xmlns:a16="http://schemas.microsoft.com/office/drawing/2014/main" val="1940153194"/>
                    </a:ext>
                  </a:extLst>
                </a:gridCol>
              </a:tblGrid>
              <a:tr h="43609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23364">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44.212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23364">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176.744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267.501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23364">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137.842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220.246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40.672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23364">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34.038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53.477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23364">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74.788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111.236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23364">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87.679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144.472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22.129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23364">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70.673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84.173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23364">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36.438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66.708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23364">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79.188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diciembre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117B817A-8A7C-149C-865B-79E1AD605419}"/>
              </a:ext>
            </a:extLst>
          </p:cNvPr>
          <p:cNvSpPr txBox="1"/>
          <p:nvPr/>
        </p:nvSpPr>
        <p:spPr>
          <a:xfrm>
            <a:off x="2044627" y="4653214"/>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diciembre de 2024.</a:t>
            </a:r>
          </a:p>
        </p:txBody>
      </p:sp>
      <p:graphicFrame>
        <p:nvGraphicFramePr>
          <p:cNvPr id="3" name="Tabla 2">
            <a:extLst>
              <a:ext uri="{FF2B5EF4-FFF2-40B4-BE49-F238E27FC236}">
                <a16:creationId xmlns:a16="http://schemas.microsoft.com/office/drawing/2014/main" id="{DCE79346-14BB-2C9E-D32F-D6A6DF9DCD57}"/>
              </a:ext>
            </a:extLst>
          </p:cNvPr>
          <p:cNvGraphicFramePr>
            <a:graphicFrameLocks noGrp="1"/>
          </p:cNvGraphicFramePr>
          <p:nvPr/>
        </p:nvGraphicFramePr>
        <p:xfrm>
          <a:off x="2436410" y="2548100"/>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NOVIEMBRE-2024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DICIEMBRE-2024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(DIC-24)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645.431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646.089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645.510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diciembre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7F3AEABD-0736-0B42-D9E9-920A5D62AA2D}"/>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diciembre de 2024.</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C2D0C8D9-E63C-438B-C02C-3D98CF1E19B6}"/>
              </a:ext>
            </a:extLst>
          </p:cNvPr>
          <p:cNvGraphicFramePr>
            <a:graphicFrameLocks noGrp="1"/>
          </p:cNvGraphicFramePr>
          <p:nvPr/>
        </p:nvGraphicFramePr>
        <p:xfrm>
          <a:off x="2403584" y="243819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385.320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59,63%</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diciembre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277AF155-DD5B-CEA8-9EC2-33F8C654B1F7}"/>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diciembre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diciembre de 2024.</a:t>
            </a:r>
          </a:p>
        </p:txBody>
      </p:sp>
      <p:graphicFrame>
        <p:nvGraphicFramePr>
          <p:cNvPr id="5" name="Tabla 4">
            <a:extLst>
              <a:ext uri="{FF2B5EF4-FFF2-40B4-BE49-F238E27FC236}">
                <a16:creationId xmlns:a16="http://schemas.microsoft.com/office/drawing/2014/main" id="{AB938B68-CE3B-EC4F-2A55-8E17A0E04B88}"/>
              </a:ext>
            </a:extLst>
          </p:cNvPr>
          <p:cNvGraphicFramePr>
            <a:graphicFrameLocks noGrp="1"/>
          </p:cNvGraphicFramePr>
          <p:nvPr/>
        </p:nvGraphicFramePr>
        <p:xfrm>
          <a:off x="1727200" y="2174241"/>
          <a:ext cx="7999406" cy="1284612"/>
        </p:xfrm>
        <a:graphic>
          <a:graphicData uri="http://schemas.openxmlformats.org/drawingml/2006/table">
            <a:tbl>
              <a:tblPr/>
              <a:tblGrid>
                <a:gridCol w="778847">
                  <a:extLst>
                    <a:ext uri="{9D8B030D-6E8A-4147-A177-3AD203B41FA5}">
                      <a16:colId xmlns:a16="http://schemas.microsoft.com/office/drawing/2014/main" val="1729569958"/>
                    </a:ext>
                  </a:extLst>
                </a:gridCol>
                <a:gridCol w="1337021">
                  <a:extLst>
                    <a:ext uri="{9D8B030D-6E8A-4147-A177-3AD203B41FA5}">
                      <a16:colId xmlns:a16="http://schemas.microsoft.com/office/drawing/2014/main" val="1123782459"/>
                    </a:ext>
                  </a:extLst>
                </a:gridCol>
                <a:gridCol w="1025481">
                  <a:extLst>
                    <a:ext uri="{9D8B030D-6E8A-4147-A177-3AD203B41FA5}">
                      <a16:colId xmlns:a16="http://schemas.microsoft.com/office/drawing/2014/main" val="3138850013"/>
                    </a:ext>
                  </a:extLst>
                </a:gridCol>
                <a:gridCol w="778847">
                  <a:extLst>
                    <a:ext uri="{9D8B030D-6E8A-4147-A177-3AD203B41FA5}">
                      <a16:colId xmlns:a16="http://schemas.microsoft.com/office/drawing/2014/main" val="3109008111"/>
                    </a:ext>
                  </a:extLst>
                </a:gridCol>
                <a:gridCol w="1509016">
                  <a:extLst>
                    <a:ext uri="{9D8B030D-6E8A-4147-A177-3AD203B41FA5}">
                      <a16:colId xmlns:a16="http://schemas.microsoft.com/office/drawing/2014/main" val="3903135023"/>
                    </a:ext>
                  </a:extLst>
                </a:gridCol>
                <a:gridCol w="2570194">
                  <a:extLst>
                    <a:ext uri="{9D8B030D-6E8A-4147-A177-3AD203B41FA5}">
                      <a16:colId xmlns:a16="http://schemas.microsoft.com/office/drawing/2014/main" val="1356552585"/>
                    </a:ext>
                  </a:extLst>
                </a:gridCol>
              </a:tblGrid>
              <a:tr h="50643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70516139"/>
                  </a:ext>
                </a:extLst>
              </a:tr>
              <a:tr h="259393">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141.523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165.258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7161416"/>
                  </a:ext>
                </a:extLst>
              </a:tr>
              <a:tr h="259393">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331.278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404.103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3.145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302508989"/>
                  </a:ext>
                </a:extLst>
              </a:tr>
              <a:tr h="259393">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569.361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34901273"/>
                  </a:ext>
                </a:extLst>
              </a:tr>
            </a:tbl>
          </a:graphicData>
        </a:graphic>
      </p:graphicFrame>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diciembre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271604DA-F43A-6A92-C1AE-8C837D654006}"/>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diciembre de 2024.</a:t>
            </a:r>
          </a:p>
        </p:txBody>
      </p:sp>
      <p:graphicFrame>
        <p:nvGraphicFramePr>
          <p:cNvPr id="3" name="Tabla 2">
            <a:extLst>
              <a:ext uri="{FF2B5EF4-FFF2-40B4-BE49-F238E27FC236}">
                <a16:creationId xmlns:a16="http://schemas.microsoft.com/office/drawing/2014/main" id="{2F1CF782-06E2-D9ED-F4D9-D924FFB916B0}"/>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DICIEMBRE-2024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(DIC-24)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diciembre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392B6497-4DCD-DE7D-B30B-B1A8371A3714}"/>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diciembre de 2024.</a:t>
            </a:r>
          </a:p>
        </p:txBody>
      </p:sp>
      <p:graphicFrame>
        <p:nvGraphicFramePr>
          <p:cNvPr id="4" name="Tabla 3">
            <a:extLst>
              <a:ext uri="{FF2B5EF4-FFF2-40B4-BE49-F238E27FC236}">
                <a16:creationId xmlns:a16="http://schemas.microsoft.com/office/drawing/2014/main" id="{76892295-634E-1055-6BAF-FA23F128F0C1}"/>
              </a:ext>
            </a:extLst>
          </p:cNvPr>
          <p:cNvGraphicFramePr>
            <a:graphicFrameLocks noGrp="1"/>
          </p:cNvGraphicFramePr>
          <p:nvPr/>
        </p:nvGraphicFramePr>
        <p:xfrm>
          <a:off x="2275884" y="2520377"/>
          <a:ext cx="7266950" cy="1380411"/>
        </p:xfrm>
        <a:graphic>
          <a:graphicData uri="http://schemas.openxmlformats.org/drawingml/2006/table">
            <a:tbl>
              <a:tblPr/>
              <a:tblGrid>
                <a:gridCol w="1851160">
                  <a:extLst>
                    <a:ext uri="{9D8B030D-6E8A-4147-A177-3AD203B41FA5}">
                      <a16:colId xmlns:a16="http://schemas.microsoft.com/office/drawing/2014/main" val="167799717"/>
                    </a:ext>
                  </a:extLst>
                </a:gridCol>
                <a:gridCol w="2111240">
                  <a:extLst>
                    <a:ext uri="{9D8B030D-6E8A-4147-A177-3AD203B41FA5}">
                      <a16:colId xmlns:a16="http://schemas.microsoft.com/office/drawing/2014/main" val="4173859939"/>
                    </a:ext>
                  </a:extLst>
                </a:gridCol>
                <a:gridCol w="1774666">
                  <a:extLst>
                    <a:ext uri="{9D8B030D-6E8A-4147-A177-3AD203B41FA5}">
                      <a16:colId xmlns:a16="http://schemas.microsoft.com/office/drawing/2014/main" val="1035851620"/>
                    </a:ext>
                  </a:extLst>
                </a:gridCol>
                <a:gridCol w="1529884">
                  <a:extLst>
                    <a:ext uri="{9D8B030D-6E8A-4147-A177-3AD203B41FA5}">
                      <a16:colId xmlns:a16="http://schemas.microsoft.com/office/drawing/2014/main" val="280508728"/>
                    </a:ext>
                  </a:extLst>
                </a:gridCol>
              </a:tblGrid>
              <a:tr h="840948">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539463">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105.200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22,25%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diciembre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56F3336A-F564-CCD8-3017-193DC3277BBB}"/>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diciembre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31 de diciembre </a:t>
            </a:r>
            <a:r>
              <a:rPr lang="es-MX" sz="1200" dirty="0">
                <a:solidFill>
                  <a:srgbClr val="4472C4">
                    <a:lumMod val="50000"/>
                  </a:srgbClr>
                </a:solidFill>
                <a:latin typeface="Calibri" panose="020F0502020204030204"/>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E8FE57D9-05DA-7E7C-D345-8E909EC4BB72}"/>
              </a:ext>
            </a:extLst>
          </p:cNvPr>
          <p:cNvGraphicFramePr>
            <a:graphicFrameLocks noGrp="1"/>
          </p:cNvGraphicFramePr>
          <p:nvPr/>
        </p:nvGraphicFramePr>
        <p:xfrm>
          <a:off x="1558925" y="2367282"/>
          <a:ext cx="8051798" cy="1339528"/>
        </p:xfrm>
        <a:graphic>
          <a:graphicData uri="http://schemas.openxmlformats.org/drawingml/2006/table">
            <a:tbl>
              <a:tblPr/>
              <a:tblGrid>
                <a:gridCol w="783948">
                  <a:extLst>
                    <a:ext uri="{9D8B030D-6E8A-4147-A177-3AD203B41FA5}">
                      <a16:colId xmlns:a16="http://schemas.microsoft.com/office/drawing/2014/main" val="3633189614"/>
                    </a:ext>
                  </a:extLst>
                </a:gridCol>
                <a:gridCol w="1345777">
                  <a:extLst>
                    <a:ext uri="{9D8B030D-6E8A-4147-A177-3AD203B41FA5}">
                      <a16:colId xmlns:a16="http://schemas.microsoft.com/office/drawing/2014/main" val="1819462114"/>
                    </a:ext>
                  </a:extLst>
                </a:gridCol>
                <a:gridCol w="1032198">
                  <a:extLst>
                    <a:ext uri="{9D8B030D-6E8A-4147-A177-3AD203B41FA5}">
                      <a16:colId xmlns:a16="http://schemas.microsoft.com/office/drawing/2014/main" val="2853538250"/>
                    </a:ext>
                  </a:extLst>
                </a:gridCol>
                <a:gridCol w="783948">
                  <a:extLst>
                    <a:ext uri="{9D8B030D-6E8A-4147-A177-3AD203B41FA5}">
                      <a16:colId xmlns:a16="http://schemas.microsoft.com/office/drawing/2014/main" val="3744155491"/>
                    </a:ext>
                  </a:extLst>
                </a:gridCol>
                <a:gridCol w="1518899">
                  <a:extLst>
                    <a:ext uri="{9D8B030D-6E8A-4147-A177-3AD203B41FA5}">
                      <a16:colId xmlns:a16="http://schemas.microsoft.com/office/drawing/2014/main" val="254894370"/>
                    </a:ext>
                  </a:extLst>
                </a:gridCol>
                <a:gridCol w="2587028">
                  <a:extLst>
                    <a:ext uri="{9D8B030D-6E8A-4147-A177-3AD203B41FA5}">
                      <a16:colId xmlns:a16="http://schemas.microsoft.com/office/drawing/2014/main" val="2631798186"/>
                    </a:ext>
                  </a:extLst>
                </a:gridCol>
              </a:tblGrid>
              <a:tr h="533210">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065474023"/>
                  </a:ext>
                </a:extLst>
              </a:tr>
              <a:tr h="273108">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55.770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78.960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901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8288518"/>
                  </a:ext>
                </a:extLst>
              </a:tr>
              <a:tr h="273108">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234.377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324.174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0809853"/>
                  </a:ext>
                </a:extLst>
              </a:tr>
              <a:tr h="260102">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290.147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403.134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369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73909483"/>
                  </a:ext>
                </a:extLst>
              </a:tr>
            </a:tbl>
          </a:graphicData>
        </a:graphic>
      </p:graphicFrame>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diciembre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77FF956-88FB-B0EA-E5AC-526605BE1E88}"/>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DICIEMBRE-2024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289.641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290.147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289.641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290.147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A2431ABB-4C56-DE85-8C21-C29615BDF971}"/>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diciembre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diciembre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A4CFC1D8-4F7B-8785-713F-A72EDAA83F08}"/>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290.147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103.014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0" i="0" u="none" strike="noStrike" kern="1200" dirty="0">
                          <a:solidFill>
                            <a:srgbClr val="002060"/>
                          </a:solidFill>
                          <a:effectLst/>
                          <a:latin typeface="Calibri" panose="020F0502020204030204" pitchFamily="34" charset="0"/>
                          <a:ea typeface="+mn-ea"/>
                          <a:cs typeface="+mn-cs"/>
                        </a:rPr>
                        <a:t>35,50%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4E443ED4-8766-DDEB-08EA-B5FBD093F322}"/>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diciembre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2.xml><?xml version="1.0" encoding="utf-8"?>
<ds:datastoreItem xmlns:ds="http://schemas.openxmlformats.org/officeDocument/2006/customXml" ds:itemID="{45492775-009D-45E7-A7B3-BD438A86939F}">
  <ds:schemaRefs>
    <ds:schemaRef ds:uri="http://schemas.microsoft.com/office/infopath/2007/PartnerControls"/>
    <ds:schemaRef ds:uri="http://schemas.microsoft.com/office/2006/documentManagement/types"/>
    <ds:schemaRef ds:uri="d3b5fdb0-a764-41c1-b317-b6adf56ab7c3"/>
    <ds:schemaRef ds:uri="http://purl.org/dc/elements/1.1/"/>
    <ds:schemaRef ds:uri="http://purl.org/dc/terms/"/>
    <ds:schemaRef ds:uri="http://schemas.microsoft.com/office/2006/metadata/properties"/>
    <ds:schemaRef ds:uri="http://schemas.openxmlformats.org/package/2006/metadata/core-properties"/>
    <ds:schemaRef ds:uri="3576f33e-ff2c-4177-bbf1-6add039be0f7"/>
    <ds:schemaRef ds:uri="http://www.w3.org/XML/1998/namespace"/>
    <ds:schemaRef ds:uri="http://purl.org/dc/dcmitype/"/>
  </ds:schemaRefs>
</ds:datastoreItem>
</file>

<file path=customXml/itemProps3.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1770</TotalTime>
  <Words>40734</Words>
  <Application>Microsoft Office PowerPoint</Application>
  <PresentationFormat>Panorámica</PresentationFormat>
  <Paragraphs>15771</Paragraphs>
  <Slides>246</Slides>
  <Notes>164</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246</vt:i4>
      </vt:variant>
    </vt:vector>
  </HeadingPairs>
  <TitlesOfParts>
    <vt:vector size="252" baseType="lpstr">
      <vt:lpstr>Arial</vt:lpstr>
      <vt:lpstr>Cabin</vt:lpstr>
      <vt:lpstr>Calibri</vt:lpstr>
      <vt:lpstr>Calibri Light</vt:lpstr>
      <vt:lpstr>Candara</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HEIDY MUÑOZ SALINAS</cp:lastModifiedBy>
  <cp:revision>12</cp:revision>
  <dcterms:created xsi:type="dcterms:W3CDTF">2019-02-07T16:52:37Z</dcterms:created>
  <dcterms:modified xsi:type="dcterms:W3CDTF">2025-01-24T17:24:32Z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